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0"/>
  </p:notesMasterIdLst>
  <p:handoutMasterIdLst>
    <p:handoutMasterId r:id="rId11"/>
  </p:handoutMasterIdLst>
  <p:sldIdLst>
    <p:sldId id="258" r:id="rId2"/>
    <p:sldId id="291" r:id="rId3"/>
    <p:sldId id="282" r:id="rId4"/>
    <p:sldId id="296" r:id="rId5"/>
    <p:sldId id="292" r:id="rId6"/>
    <p:sldId id="297" r:id="rId7"/>
    <p:sldId id="271" r:id="rId8"/>
    <p:sldId id="295" r:id="rId9"/>
  </p:sldIdLst>
  <p:sldSz cx="9144000" cy="6858000" type="screen4x3"/>
  <p:notesSz cx="6819900" cy="9931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msley Chris (Energy Markets and Networks)" initials="CH"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7FDE"/>
    <a:srgbClr val="4F81BD"/>
    <a:srgbClr val="CCECFF"/>
    <a:srgbClr val="385D8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horzBarState="maximized">
    <p:restoredLeft sz="20380" autoAdjust="0"/>
    <p:restoredTop sz="69822" autoAdjust="0"/>
  </p:normalViewPr>
  <p:slideViewPr>
    <p:cSldViewPr>
      <p:cViewPr varScale="1">
        <p:scale>
          <a:sx n="97" d="100"/>
          <a:sy n="97" d="100"/>
        </p:scale>
        <p:origin x="-114" y="-360"/>
      </p:cViewPr>
      <p:guideLst>
        <p:guide orient="horz" pos="2160"/>
        <p:guide pos="2880"/>
      </p:guideLst>
    </p:cSldViewPr>
  </p:slideViewPr>
  <p:notesTextViewPr>
    <p:cViewPr>
      <p:scale>
        <a:sx n="75" d="100"/>
        <a:sy n="75" d="100"/>
      </p:scale>
      <p:origin x="0" y="0"/>
    </p:cViewPr>
  </p:notesTextViewPr>
  <p:sorterViewPr>
    <p:cViewPr>
      <p:scale>
        <a:sx n="100" d="100"/>
        <a:sy n="100" d="100"/>
      </p:scale>
      <p:origin x="0" y="0"/>
    </p:cViewPr>
  </p:sorterViewPr>
  <p:notesViewPr>
    <p:cSldViewPr>
      <p:cViewPr varScale="1">
        <p:scale>
          <a:sx n="74" d="100"/>
          <a:sy n="74" d="100"/>
        </p:scale>
        <p:origin x="-3438" y="-114"/>
      </p:cViewPr>
      <p:guideLst>
        <p:guide orient="horz" pos="3128"/>
        <p:guide pos="2148"/>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48BAD4E-6FEA-4BD2-9860-893B657D009F}" type="doc">
      <dgm:prSet loTypeId="urn:microsoft.com/office/officeart/2005/8/layout/process1" loCatId="process" qsTypeId="urn:microsoft.com/office/officeart/2005/8/quickstyle/simple1" qsCatId="simple" csTypeId="urn:microsoft.com/office/officeart/2005/8/colors/accent6_3" csCatId="accent6" phldr="1"/>
      <dgm:spPr/>
      <dgm:t>
        <a:bodyPr/>
        <a:lstStyle/>
        <a:p>
          <a:endParaRPr lang="en-GB"/>
        </a:p>
      </dgm:t>
    </dgm:pt>
    <dgm:pt modelId="{71FD81C9-8552-4F62-BAF7-2CE23267FCBA}">
      <dgm:prSet phldrT="[Text]"/>
      <dgm:spPr/>
      <dgm:t>
        <a:bodyPr/>
        <a:lstStyle/>
        <a:p>
          <a:r>
            <a:rPr lang="en-GB" dirty="0" smtClean="0"/>
            <a:t>Phase 0</a:t>
          </a:r>
          <a:endParaRPr lang="en-GB" dirty="0"/>
        </a:p>
      </dgm:t>
    </dgm:pt>
    <dgm:pt modelId="{2C26EA96-6E6D-4D11-837A-43C698598259}" type="parTrans" cxnId="{949D8D29-56D7-4F37-8B17-62BCC96FEA74}">
      <dgm:prSet/>
      <dgm:spPr/>
      <dgm:t>
        <a:bodyPr/>
        <a:lstStyle/>
        <a:p>
          <a:endParaRPr lang="en-GB"/>
        </a:p>
      </dgm:t>
    </dgm:pt>
    <dgm:pt modelId="{22596F53-9B5F-4F14-8FDF-A7C27A7FE855}" type="sibTrans" cxnId="{949D8D29-56D7-4F37-8B17-62BCC96FEA74}">
      <dgm:prSet/>
      <dgm:spPr/>
      <dgm:t>
        <a:bodyPr/>
        <a:lstStyle/>
        <a:p>
          <a:endParaRPr lang="en-GB"/>
        </a:p>
      </dgm:t>
    </dgm:pt>
    <dgm:pt modelId="{53F25E0A-9F92-4360-8737-710B7A8A9B94}">
      <dgm:prSet phldrT="[Text]"/>
      <dgm:spPr/>
      <dgm:t>
        <a:bodyPr/>
        <a:lstStyle/>
        <a:p>
          <a:r>
            <a:rPr lang="en-GB" dirty="0" smtClean="0"/>
            <a:t>Phase 1</a:t>
          </a:r>
        </a:p>
      </dgm:t>
    </dgm:pt>
    <dgm:pt modelId="{D1AAEBAA-55E6-413D-97C1-DAA2E04E940D}" type="parTrans" cxnId="{009D8701-984F-41A3-ADE3-A385E6AA8ECC}">
      <dgm:prSet/>
      <dgm:spPr/>
      <dgm:t>
        <a:bodyPr/>
        <a:lstStyle/>
        <a:p>
          <a:endParaRPr lang="en-GB"/>
        </a:p>
      </dgm:t>
    </dgm:pt>
    <dgm:pt modelId="{0BC9DFB1-DA8D-4712-92BC-11C318D31A2C}" type="sibTrans" cxnId="{009D8701-984F-41A3-ADE3-A385E6AA8ECC}">
      <dgm:prSet/>
      <dgm:spPr/>
      <dgm:t>
        <a:bodyPr/>
        <a:lstStyle/>
        <a:p>
          <a:endParaRPr lang="en-GB"/>
        </a:p>
      </dgm:t>
    </dgm:pt>
    <dgm:pt modelId="{595CB650-E944-4BF2-AD9B-8E4468C05F82}">
      <dgm:prSet phldrT="[Text]"/>
      <dgm:spPr/>
      <dgm:t>
        <a:bodyPr/>
        <a:lstStyle/>
        <a:p>
          <a:r>
            <a:rPr lang="en-GB" dirty="0" smtClean="0"/>
            <a:t>Phase 2</a:t>
          </a:r>
          <a:endParaRPr lang="en-GB" dirty="0"/>
        </a:p>
      </dgm:t>
    </dgm:pt>
    <dgm:pt modelId="{1E14BD25-5300-40B7-8C3F-38C66FC2664D}" type="parTrans" cxnId="{021832A5-0BF4-4C77-A71C-C8588ECC408A}">
      <dgm:prSet/>
      <dgm:spPr/>
      <dgm:t>
        <a:bodyPr/>
        <a:lstStyle/>
        <a:p>
          <a:endParaRPr lang="en-GB"/>
        </a:p>
      </dgm:t>
    </dgm:pt>
    <dgm:pt modelId="{C871173B-E400-4861-B7C3-8D51DB4E4491}" type="sibTrans" cxnId="{021832A5-0BF4-4C77-A71C-C8588ECC408A}">
      <dgm:prSet/>
      <dgm:spPr/>
      <dgm:t>
        <a:bodyPr/>
        <a:lstStyle/>
        <a:p>
          <a:endParaRPr lang="en-GB"/>
        </a:p>
      </dgm:t>
    </dgm:pt>
    <dgm:pt modelId="{7F49C009-1BA2-47C7-B538-8A3E3A725216}">
      <dgm:prSet phldrT="[Text]"/>
      <dgm:spPr/>
      <dgm:t>
        <a:bodyPr/>
        <a:lstStyle/>
        <a:p>
          <a:r>
            <a:rPr lang="en-GB" dirty="0" smtClean="0"/>
            <a:t>Policy Framework Established</a:t>
          </a:r>
          <a:endParaRPr lang="en-GB" dirty="0"/>
        </a:p>
      </dgm:t>
    </dgm:pt>
    <dgm:pt modelId="{29EA2E9F-CCB8-4FE5-A1BA-0F6AD62BA83C}" type="parTrans" cxnId="{5E5DB016-2D26-4FAE-8D55-4585CC39FAD9}">
      <dgm:prSet/>
      <dgm:spPr/>
      <dgm:t>
        <a:bodyPr/>
        <a:lstStyle/>
        <a:p>
          <a:endParaRPr lang="en-GB"/>
        </a:p>
      </dgm:t>
    </dgm:pt>
    <dgm:pt modelId="{273D77E6-0C0B-4ABA-96D2-68803B62F53F}" type="sibTrans" cxnId="{5E5DB016-2D26-4FAE-8D55-4585CC39FAD9}">
      <dgm:prSet/>
      <dgm:spPr/>
      <dgm:t>
        <a:bodyPr/>
        <a:lstStyle/>
        <a:p>
          <a:endParaRPr lang="en-GB"/>
        </a:p>
      </dgm:t>
    </dgm:pt>
    <dgm:pt modelId="{7B379C26-C3CD-41A8-B15F-FEFD7341FAB8}">
      <dgm:prSet phldrT="[Text]"/>
      <dgm:spPr/>
      <dgm:t>
        <a:bodyPr/>
        <a:lstStyle/>
        <a:p>
          <a:r>
            <a:rPr lang="en-GB" dirty="0" smtClean="0"/>
            <a:t>Legislation Takes Effect</a:t>
          </a:r>
          <a:endParaRPr lang="en-GB" dirty="0"/>
        </a:p>
      </dgm:t>
    </dgm:pt>
    <dgm:pt modelId="{0B6B9B16-955E-47F0-B3B2-3A8C20F0A3D9}" type="parTrans" cxnId="{3C8FAB42-CF29-42C4-A430-144F85C3A582}">
      <dgm:prSet/>
      <dgm:spPr/>
      <dgm:t>
        <a:bodyPr/>
        <a:lstStyle/>
        <a:p>
          <a:endParaRPr lang="en-GB"/>
        </a:p>
      </dgm:t>
    </dgm:pt>
    <dgm:pt modelId="{70A03C94-172B-4F06-9AE5-1380CC761352}" type="sibTrans" cxnId="{3C8FAB42-CF29-42C4-A430-144F85C3A582}">
      <dgm:prSet/>
      <dgm:spPr/>
      <dgm:t>
        <a:bodyPr/>
        <a:lstStyle/>
        <a:p>
          <a:endParaRPr lang="en-GB"/>
        </a:p>
      </dgm:t>
    </dgm:pt>
    <dgm:pt modelId="{44E845E9-FD0A-460D-9A11-6D977081D80A}">
      <dgm:prSet phldrT="[Text]"/>
      <dgm:spPr/>
      <dgm:t>
        <a:bodyPr/>
        <a:lstStyle/>
        <a:p>
          <a:r>
            <a:rPr lang="en-GB" dirty="0" smtClean="0"/>
            <a:t>Stakeholders Prepare for Go-Live</a:t>
          </a:r>
          <a:endParaRPr lang="en-GB" dirty="0"/>
        </a:p>
      </dgm:t>
    </dgm:pt>
    <dgm:pt modelId="{E9487429-1033-4EAA-933A-9E7EF0276CAD}" type="parTrans" cxnId="{621473BC-603D-482C-9855-7F8386095668}">
      <dgm:prSet/>
      <dgm:spPr/>
      <dgm:t>
        <a:bodyPr/>
        <a:lstStyle/>
        <a:p>
          <a:endParaRPr lang="en-GB"/>
        </a:p>
      </dgm:t>
    </dgm:pt>
    <dgm:pt modelId="{821178B4-3F6F-40F6-A4E1-D9003608F273}" type="sibTrans" cxnId="{621473BC-603D-482C-9855-7F8386095668}">
      <dgm:prSet/>
      <dgm:spPr/>
      <dgm:t>
        <a:bodyPr/>
        <a:lstStyle/>
        <a:p>
          <a:endParaRPr lang="en-GB"/>
        </a:p>
      </dgm:t>
    </dgm:pt>
    <dgm:pt modelId="{FF4A2224-F740-4570-9D0A-8B430B14BC8D}">
      <dgm:prSet phldrT="[Text]"/>
      <dgm:spPr/>
      <dgm:t>
        <a:bodyPr/>
        <a:lstStyle/>
        <a:p>
          <a:r>
            <a:rPr lang="en-GB" dirty="0" smtClean="0"/>
            <a:t>Allocation Process</a:t>
          </a:r>
        </a:p>
      </dgm:t>
    </dgm:pt>
    <dgm:pt modelId="{F064FB72-074C-4C19-A94B-10055E28BC48}" type="parTrans" cxnId="{1CA0038E-68BD-4CB2-AFCA-48BE203EF73B}">
      <dgm:prSet/>
      <dgm:spPr/>
      <dgm:t>
        <a:bodyPr/>
        <a:lstStyle/>
        <a:p>
          <a:endParaRPr lang="en-GB"/>
        </a:p>
      </dgm:t>
    </dgm:pt>
    <dgm:pt modelId="{738153A8-0CF9-4001-965A-960EEB7FA324}" type="sibTrans" cxnId="{1CA0038E-68BD-4CB2-AFCA-48BE203EF73B}">
      <dgm:prSet/>
      <dgm:spPr/>
      <dgm:t>
        <a:bodyPr/>
        <a:lstStyle/>
        <a:p>
          <a:endParaRPr lang="en-GB"/>
        </a:p>
      </dgm:t>
    </dgm:pt>
    <dgm:pt modelId="{50F1C680-BA65-4392-86E9-1E9B7858F35D}">
      <dgm:prSet phldrT="[Text]"/>
      <dgm:spPr/>
      <dgm:t>
        <a:bodyPr/>
        <a:lstStyle/>
        <a:p>
          <a:r>
            <a:rPr lang="en-GB" dirty="0" smtClean="0"/>
            <a:t>Application, assessment  and  </a:t>
          </a:r>
          <a:r>
            <a:rPr lang="en-GB" dirty="0" err="1" smtClean="0"/>
            <a:t>CfD</a:t>
          </a:r>
          <a:r>
            <a:rPr lang="en-GB" dirty="0" smtClean="0"/>
            <a:t> contract award</a:t>
          </a:r>
        </a:p>
      </dgm:t>
    </dgm:pt>
    <dgm:pt modelId="{0E45E37F-D8A7-4F6D-91FB-7412020854FA}" type="parTrans" cxnId="{813B808C-AE02-4968-9EAC-827E93DF95F5}">
      <dgm:prSet/>
      <dgm:spPr/>
      <dgm:t>
        <a:bodyPr/>
        <a:lstStyle/>
        <a:p>
          <a:endParaRPr lang="en-GB"/>
        </a:p>
      </dgm:t>
    </dgm:pt>
    <dgm:pt modelId="{8CAB7DEB-CD96-4012-865A-D8470EEB8537}" type="sibTrans" cxnId="{813B808C-AE02-4968-9EAC-827E93DF95F5}">
      <dgm:prSet/>
      <dgm:spPr/>
      <dgm:t>
        <a:bodyPr/>
        <a:lstStyle/>
        <a:p>
          <a:endParaRPr lang="en-GB"/>
        </a:p>
      </dgm:t>
    </dgm:pt>
    <dgm:pt modelId="{B9530B90-A085-4F71-947D-9CB9A7510A96}">
      <dgm:prSet phldrT="[Text]"/>
      <dgm:spPr/>
      <dgm:t>
        <a:bodyPr/>
        <a:lstStyle/>
        <a:p>
          <a:r>
            <a:rPr lang="en-GB" dirty="0" err="1" smtClean="0"/>
            <a:t>CfD</a:t>
          </a:r>
          <a:r>
            <a:rPr lang="en-GB" dirty="0" smtClean="0"/>
            <a:t> is signed</a:t>
          </a:r>
        </a:p>
      </dgm:t>
    </dgm:pt>
    <dgm:pt modelId="{D47ABC5D-BF2F-48E3-959D-AA5A4C603079}" type="parTrans" cxnId="{6133FD4D-AF06-4E1D-9B30-772300E62FF5}">
      <dgm:prSet/>
      <dgm:spPr/>
      <dgm:t>
        <a:bodyPr/>
        <a:lstStyle/>
        <a:p>
          <a:endParaRPr lang="en-GB"/>
        </a:p>
      </dgm:t>
    </dgm:pt>
    <dgm:pt modelId="{80328C9B-2F06-4CE4-A570-672C65F01629}" type="sibTrans" cxnId="{6133FD4D-AF06-4E1D-9B30-772300E62FF5}">
      <dgm:prSet/>
      <dgm:spPr/>
      <dgm:t>
        <a:bodyPr/>
        <a:lstStyle/>
        <a:p>
          <a:endParaRPr lang="en-GB"/>
        </a:p>
      </dgm:t>
    </dgm:pt>
    <dgm:pt modelId="{0E0BCDC3-ECC4-4DA6-ADA2-11B7FE1A8EAD}">
      <dgm:prSet phldrT="[Text]"/>
      <dgm:spPr/>
      <dgm:t>
        <a:bodyPr/>
        <a:lstStyle/>
        <a:p>
          <a:r>
            <a:rPr lang="en-GB" dirty="0" smtClean="0"/>
            <a:t>Project Achieves Financial Close</a:t>
          </a:r>
          <a:endParaRPr lang="en-GB" dirty="0"/>
        </a:p>
      </dgm:t>
    </dgm:pt>
    <dgm:pt modelId="{D11C2549-3AB7-484B-9E8E-90D83517D79D}" type="parTrans" cxnId="{CB2C3F5A-1BD9-44C5-98D9-8732912F2C0C}">
      <dgm:prSet/>
      <dgm:spPr/>
      <dgm:t>
        <a:bodyPr/>
        <a:lstStyle/>
        <a:p>
          <a:endParaRPr lang="en-GB"/>
        </a:p>
      </dgm:t>
    </dgm:pt>
    <dgm:pt modelId="{CF767AB3-9FB9-4348-B0DD-E61B07BFE8E9}" type="sibTrans" cxnId="{CB2C3F5A-1BD9-44C5-98D9-8732912F2C0C}">
      <dgm:prSet/>
      <dgm:spPr/>
      <dgm:t>
        <a:bodyPr/>
        <a:lstStyle/>
        <a:p>
          <a:endParaRPr lang="en-GB"/>
        </a:p>
      </dgm:t>
    </dgm:pt>
    <dgm:pt modelId="{F31400B5-5C75-4EC6-9D93-5522C44D5D7B}">
      <dgm:prSet phldrT="[Text]"/>
      <dgm:spPr/>
      <dgm:t>
        <a:bodyPr/>
        <a:lstStyle/>
        <a:p>
          <a:r>
            <a:rPr lang="en-GB" dirty="0" smtClean="0"/>
            <a:t>Commissioning of project begins</a:t>
          </a:r>
          <a:endParaRPr lang="en-GB" dirty="0"/>
        </a:p>
      </dgm:t>
    </dgm:pt>
    <dgm:pt modelId="{2C0A4287-9EBE-446D-9FD6-424A9538A977}" type="parTrans" cxnId="{30BF67AA-0238-4CDB-B1EB-4C27BF9C259D}">
      <dgm:prSet/>
      <dgm:spPr/>
      <dgm:t>
        <a:bodyPr/>
        <a:lstStyle/>
        <a:p>
          <a:endParaRPr lang="en-GB"/>
        </a:p>
      </dgm:t>
    </dgm:pt>
    <dgm:pt modelId="{6697FD8B-CB7F-492E-AA22-C11177D041D6}" type="sibTrans" cxnId="{30BF67AA-0238-4CDB-B1EB-4C27BF9C259D}">
      <dgm:prSet/>
      <dgm:spPr/>
      <dgm:t>
        <a:bodyPr/>
        <a:lstStyle/>
        <a:p>
          <a:endParaRPr lang="en-GB"/>
        </a:p>
      </dgm:t>
    </dgm:pt>
    <dgm:pt modelId="{1FFB8415-B217-427B-837C-9FB46B4E0566}">
      <dgm:prSet phldrT="[Text]"/>
      <dgm:spPr/>
      <dgm:t>
        <a:bodyPr/>
        <a:lstStyle/>
        <a:p>
          <a:r>
            <a:rPr lang="en-GB" dirty="0" smtClean="0"/>
            <a:t>Substantial Financial Commitment  Satisfied</a:t>
          </a:r>
          <a:endParaRPr lang="en-GB" dirty="0"/>
        </a:p>
      </dgm:t>
    </dgm:pt>
    <dgm:pt modelId="{2B98F764-061E-480A-BDD4-8AF4169882FB}" type="parTrans" cxnId="{FD8EE516-1581-4FED-B483-A0272C142F5F}">
      <dgm:prSet/>
      <dgm:spPr/>
      <dgm:t>
        <a:bodyPr/>
        <a:lstStyle/>
        <a:p>
          <a:endParaRPr lang="en-GB"/>
        </a:p>
      </dgm:t>
    </dgm:pt>
    <dgm:pt modelId="{962344A6-7D37-4DBC-9F10-F98AB36CA71B}" type="sibTrans" cxnId="{FD8EE516-1581-4FED-B483-A0272C142F5F}">
      <dgm:prSet/>
      <dgm:spPr/>
      <dgm:t>
        <a:bodyPr/>
        <a:lstStyle/>
        <a:p>
          <a:endParaRPr lang="en-GB"/>
        </a:p>
      </dgm:t>
    </dgm:pt>
    <dgm:pt modelId="{57A76660-23A7-4EE6-ACCC-E3A51D0A95E1}">
      <dgm:prSet phldrT="[Text]"/>
      <dgm:spPr/>
      <dgm:t>
        <a:bodyPr/>
        <a:lstStyle/>
        <a:p>
          <a:r>
            <a:rPr lang="en-GB" dirty="0" smtClean="0"/>
            <a:t>Phase 3</a:t>
          </a:r>
          <a:endParaRPr lang="en-GB" dirty="0"/>
        </a:p>
      </dgm:t>
    </dgm:pt>
    <dgm:pt modelId="{F324F2CC-ED06-4CC9-8854-A80C3202CE07}" type="parTrans" cxnId="{317B7912-EDD2-4322-B7EE-D1F685DFA545}">
      <dgm:prSet/>
      <dgm:spPr/>
      <dgm:t>
        <a:bodyPr/>
        <a:lstStyle/>
        <a:p>
          <a:endParaRPr lang="en-GB"/>
        </a:p>
      </dgm:t>
    </dgm:pt>
    <dgm:pt modelId="{BF4BC4EB-3F31-4B4E-95B4-DC20C4E55F95}" type="sibTrans" cxnId="{317B7912-EDD2-4322-B7EE-D1F685DFA545}">
      <dgm:prSet/>
      <dgm:spPr/>
      <dgm:t>
        <a:bodyPr/>
        <a:lstStyle/>
        <a:p>
          <a:endParaRPr lang="en-GB"/>
        </a:p>
      </dgm:t>
    </dgm:pt>
    <dgm:pt modelId="{C9F7D426-DBB2-41D5-BC34-F1066C6650F7}">
      <dgm:prSet phldrT="[Text]"/>
      <dgm:spPr/>
      <dgm:t>
        <a:bodyPr/>
        <a:lstStyle/>
        <a:p>
          <a:r>
            <a:rPr lang="en-GB" dirty="0" smtClean="0"/>
            <a:t>Generation commences</a:t>
          </a:r>
          <a:endParaRPr lang="en-GB" dirty="0"/>
        </a:p>
      </dgm:t>
    </dgm:pt>
    <dgm:pt modelId="{1EB06302-BC8A-49EF-A76C-70D5B3769CEC}" type="parTrans" cxnId="{1961841B-E250-40EF-8FAC-4917F4CA6F5A}">
      <dgm:prSet/>
      <dgm:spPr/>
      <dgm:t>
        <a:bodyPr/>
        <a:lstStyle/>
        <a:p>
          <a:endParaRPr lang="en-GB"/>
        </a:p>
      </dgm:t>
    </dgm:pt>
    <dgm:pt modelId="{E83BE971-BA04-40F1-B4F0-C8FF59A65676}" type="sibTrans" cxnId="{1961841B-E250-40EF-8FAC-4917F4CA6F5A}">
      <dgm:prSet/>
      <dgm:spPr/>
      <dgm:t>
        <a:bodyPr/>
        <a:lstStyle/>
        <a:p>
          <a:endParaRPr lang="en-GB"/>
        </a:p>
      </dgm:t>
    </dgm:pt>
    <dgm:pt modelId="{1AE01493-1118-413C-8CAE-58621D7AE4F1}">
      <dgm:prSet phldrT="[Text]"/>
      <dgm:spPr/>
      <dgm:t>
        <a:bodyPr/>
        <a:lstStyle/>
        <a:p>
          <a:r>
            <a:rPr lang="en-GB" dirty="0" smtClean="0"/>
            <a:t>Conditions Precedent satisfied under contract</a:t>
          </a:r>
          <a:endParaRPr lang="en-GB" dirty="0"/>
        </a:p>
      </dgm:t>
    </dgm:pt>
    <dgm:pt modelId="{E262B4F8-DEB1-4240-8974-5A8A9FE3D5D2}" type="parTrans" cxnId="{6002EB5D-ACBE-4F2A-BAA5-44004DE3624A}">
      <dgm:prSet/>
      <dgm:spPr/>
      <dgm:t>
        <a:bodyPr/>
        <a:lstStyle/>
        <a:p>
          <a:endParaRPr lang="en-GB"/>
        </a:p>
      </dgm:t>
    </dgm:pt>
    <dgm:pt modelId="{D63E5B62-9EDB-4B86-B921-2A91909D961E}" type="sibTrans" cxnId="{6002EB5D-ACBE-4F2A-BAA5-44004DE3624A}">
      <dgm:prSet/>
      <dgm:spPr/>
      <dgm:t>
        <a:bodyPr/>
        <a:lstStyle/>
        <a:p>
          <a:endParaRPr lang="en-GB"/>
        </a:p>
      </dgm:t>
    </dgm:pt>
    <dgm:pt modelId="{7294DC60-A0B3-41E2-A956-70C6ECB0090D}">
      <dgm:prSet phldrT="[Text]"/>
      <dgm:spPr/>
      <dgm:t>
        <a:bodyPr/>
        <a:lstStyle/>
        <a:p>
          <a:r>
            <a:rPr lang="en-GB" dirty="0" smtClean="0"/>
            <a:t>Phase 4</a:t>
          </a:r>
          <a:endParaRPr lang="en-GB" dirty="0"/>
        </a:p>
      </dgm:t>
    </dgm:pt>
    <dgm:pt modelId="{4A67FF77-21AF-4FF0-9D4F-DADFA6238D87}" type="parTrans" cxnId="{F0894308-D34C-444A-A9A7-4F69FD461C0A}">
      <dgm:prSet/>
      <dgm:spPr/>
      <dgm:t>
        <a:bodyPr/>
        <a:lstStyle/>
        <a:p>
          <a:endParaRPr lang="en-GB"/>
        </a:p>
      </dgm:t>
    </dgm:pt>
    <dgm:pt modelId="{A83AA3C9-2F5E-48A2-A055-2811E45F4414}" type="sibTrans" cxnId="{F0894308-D34C-444A-A9A7-4F69FD461C0A}">
      <dgm:prSet/>
      <dgm:spPr/>
      <dgm:t>
        <a:bodyPr/>
        <a:lstStyle/>
        <a:p>
          <a:endParaRPr lang="en-GB"/>
        </a:p>
      </dgm:t>
    </dgm:pt>
    <dgm:pt modelId="{825FE04D-7392-4662-AACE-87C189C86436}">
      <dgm:prSet phldrT="[Text]"/>
      <dgm:spPr/>
      <dgm:t>
        <a:bodyPr/>
        <a:lstStyle/>
        <a:p>
          <a:r>
            <a:rPr lang="en-GB" dirty="0" smtClean="0"/>
            <a:t>Payments start under the </a:t>
          </a:r>
          <a:r>
            <a:rPr lang="en-GB" dirty="0" err="1" smtClean="0"/>
            <a:t>CfD</a:t>
          </a:r>
          <a:endParaRPr lang="en-GB" dirty="0"/>
        </a:p>
      </dgm:t>
    </dgm:pt>
    <dgm:pt modelId="{31E2B14B-B921-41EF-A671-2228A3756900}" type="parTrans" cxnId="{0A23261D-08E9-4515-8CE7-EEFE4A009F7A}">
      <dgm:prSet/>
      <dgm:spPr/>
      <dgm:t>
        <a:bodyPr/>
        <a:lstStyle/>
        <a:p>
          <a:endParaRPr lang="en-GB"/>
        </a:p>
      </dgm:t>
    </dgm:pt>
    <dgm:pt modelId="{F6E0954D-6BB7-43BC-9F7F-65D2CF0A7CCC}" type="sibTrans" cxnId="{0A23261D-08E9-4515-8CE7-EEFE4A009F7A}">
      <dgm:prSet/>
      <dgm:spPr/>
      <dgm:t>
        <a:bodyPr/>
        <a:lstStyle/>
        <a:p>
          <a:endParaRPr lang="en-GB"/>
        </a:p>
      </dgm:t>
    </dgm:pt>
    <dgm:pt modelId="{0BC24DCE-536E-40D8-A5EA-A5C7AF987885}">
      <dgm:prSet phldrT="[Text]"/>
      <dgm:spPr/>
      <dgm:t>
        <a:bodyPr/>
        <a:lstStyle/>
        <a:p>
          <a:r>
            <a:rPr lang="en-GB" dirty="0" smtClean="0"/>
            <a:t>Contract expires</a:t>
          </a:r>
          <a:endParaRPr lang="en-GB" dirty="0"/>
        </a:p>
      </dgm:t>
    </dgm:pt>
    <dgm:pt modelId="{6B3D00CB-6BDF-45B5-BD36-898C97306D33}" type="parTrans" cxnId="{470CD207-1C76-47C8-8EA5-368CAB2413B9}">
      <dgm:prSet/>
      <dgm:spPr/>
      <dgm:t>
        <a:bodyPr/>
        <a:lstStyle/>
        <a:p>
          <a:endParaRPr lang="en-GB"/>
        </a:p>
      </dgm:t>
    </dgm:pt>
    <dgm:pt modelId="{78AB70AE-6D53-4D75-9DBA-AD1B6CBAFA0E}" type="sibTrans" cxnId="{470CD207-1C76-47C8-8EA5-368CAB2413B9}">
      <dgm:prSet/>
      <dgm:spPr/>
      <dgm:t>
        <a:bodyPr/>
        <a:lstStyle/>
        <a:p>
          <a:endParaRPr lang="en-GB"/>
        </a:p>
      </dgm:t>
    </dgm:pt>
    <dgm:pt modelId="{BFC6DDF0-A65B-4316-9876-95CA68645C7F}">
      <dgm:prSet phldrT="[Text]"/>
      <dgm:spPr/>
      <dgm:t>
        <a:bodyPr/>
        <a:lstStyle/>
        <a:p>
          <a:r>
            <a:rPr lang="en-GB" dirty="0" smtClean="0"/>
            <a:t>Updates to contractual parameters (indexation, reference prices)</a:t>
          </a:r>
          <a:endParaRPr lang="en-GB" dirty="0"/>
        </a:p>
      </dgm:t>
    </dgm:pt>
    <dgm:pt modelId="{66E106EF-A2B0-4480-A320-8B9B2E2372DD}" type="parTrans" cxnId="{A27FA135-EDB6-4F80-B0E3-9954E4252ACD}">
      <dgm:prSet/>
      <dgm:spPr/>
      <dgm:t>
        <a:bodyPr/>
        <a:lstStyle/>
        <a:p>
          <a:endParaRPr lang="en-GB"/>
        </a:p>
      </dgm:t>
    </dgm:pt>
    <dgm:pt modelId="{8DD061FA-1626-4932-BDFC-7279CE7BF823}" type="sibTrans" cxnId="{A27FA135-EDB6-4F80-B0E3-9954E4252ACD}">
      <dgm:prSet/>
      <dgm:spPr/>
      <dgm:t>
        <a:bodyPr/>
        <a:lstStyle/>
        <a:p>
          <a:endParaRPr lang="en-GB"/>
        </a:p>
      </dgm:t>
    </dgm:pt>
    <dgm:pt modelId="{2FF1492A-F826-4BC6-BB60-1F387783FE00}">
      <dgm:prSet phldrT="[Text]"/>
      <dgm:spPr/>
      <dgm:t>
        <a:bodyPr/>
        <a:lstStyle/>
        <a:p>
          <a:r>
            <a:rPr lang="en-GB" dirty="0" smtClean="0"/>
            <a:t>Phase 5</a:t>
          </a:r>
          <a:endParaRPr lang="en-GB" dirty="0"/>
        </a:p>
      </dgm:t>
    </dgm:pt>
    <dgm:pt modelId="{8D12CCAD-06D3-4A6C-B3DC-A133289F1DA5}" type="parTrans" cxnId="{49EE126B-6DBA-4722-A729-6B61394836A9}">
      <dgm:prSet/>
      <dgm:spPr/>
      <dgm:t>
        <a:bodyPr/>
        <a:lstStyle/>
        <a:p>
          <a:endParaRPr lang="en-GB"/>
        </a:p>
      </dgm:t>
    </dgm:pt>
    <dgm:pt modelId="{701BFCA0-4C0A-4ACD-B662-0C4D75B07DC9}" type="sibTrans" cxnId="{49EE126B-6DBA-4722-A729-6B61394836A9}">
      <dgm:prSet/>
      <dgm:spPr/>
      <dgm:t>
        <a:bodyPr/>
        <a:lstStyle/>
        <a:p>
          <a:endParaRPr lang="en-GB"/>
        </a:p>
      </dgm:t>
    </dgm:pt>
    <dgm:pt modelId="{C0BD7FFB-897D-46CA-9981-82BF32EB781B}">
      <dgm:prSet phldrT="[Text]"/>
      <dgm:spPr/>
      <dgm:t>
        <a:bodyPr/>
        <a:lstStyle/>
        <a:p>
          <a:r>
            <a:rPr lang="en-GB" dirty="0" smtClean="0"/>
            <a:t>Potential for contract variation (e.g. change in law)</a:t>
          </a:r>
          <a:endParaRPr lang="en-GB" dirty="0"/>
        </a:p>
      </dgm:t>
    </dgm:pt>
    <dgm:pt modelId="{E2A4D821-A2CB-4E41-A5E0-F14FA669C7EE}" type="parTrans" cxnId="{5C2CECD8-1F79-4784-A14B-956A391E0B7F}">
      <dgm:prSet/>
      <dgm:spPr/>
      <dgm:t>
        <a:bodyPr/>
        <a:lstStyle/>
        <a:p>
          <a:endParaRPr lang="en-GB"/>
        </a:p>
      </dgm:t>
    </dgm:pt>
    <dgm:pt modelId="{E2EB753E-B978-43AF-9671-822EE1E0A119}" type="sibTrans" cxnId="{5C2CECD8-1F79-4784-A14B-956A391E0B7F}">
      <dgm:prSet/>
      <dgm:spPr/>
      <dgm:t>
        <a:bodyPr/>
        <a:lstStyle/>
        <a:p>
          <a:endParaRPr lang="en-GB"/>
        </a:p>
      </dgm:t>
    </dgm:pt>
    <dgm:pt modelId="{9859D467-64C7-4C72-ADEC-18146CF1E225}">
      <dgm:prSet phldrT="[Text]"/>
      <dgm:spPr/>
      <dgm:t>
        <a:bodyPr/>
        <a:lstStyle/>
        <a:p>
          <a:r>
            <a:rPr lang="en-GB" dirty="0" smtClean="0"/>
            <a:t>Contract termination</a:t>
          </a:r>
          <a:endParaRPr lang="en-GB" dirty="0"/>
        </a:p>
      </dgm:t>
    </dgm:pt>
    <dgm:pt modelId="{14743AEE-85FD-48A5-9592-0D1F9056CC76}" type="parTrans" cxnId="{D86CE771-C8E8-4B15-AD35-A7060E97BAF1}">
      <dgm:prSet/>
      <dgm:spPr/>
      <dgm:t>
        <a:bodyPr/>
        <a:lstStyle/>
        <a:p>
          <a:endParaRPr lang="en-GB"/>
        </a:p>
      </dgm:t>
    </dgm:pt>
    <dgm:pt modelId="{408FEB14-D642-40E6-8CB7-65493A043331}" type="sibTrans" cxnId="{D86CE771-C8E8-4B15-AD35-A7060E97BAF1}">
      <dgm:prSet/>
      <dgm:spPr/>
      <dgm:t>
        <a:bodyPr/>
        <a:lstStyle/>
        <a:p>
          <a:endParaRPr lang="en-GB"/>
        </a:p>
      </dgm:t>
    </dgm:pt>
    <dgm:pt modelId="{C99D5F3E-C5AE-41D0-A325-C104A0F0CCD7}" type="pres">
      <dgm:prSet presAssocID="{C48BAD4E-6FEA-4BD2-9860-893B657D009F}" presName="Name0" presStyleCnt="0">
        <dgm:presLayoutVars>
          <dgm:dir/>
          <dgm:resizeHandles val="exact"/>
        </dgm:presLayoutVars>
      </dgm:prSet>
      <dgm:spPr/>
      <dgm:t>
        <a:bodyPr/>
        <a:lstStyle/>
        <a:p>
          <a:endParaRPr lang="en-GB"/>
        </a:p>
      </dgm:t>
    </dgm:pt>
    <dgm:pt modelId="{18E14904-7616-4B51-9D03-6A522C960BB3}" type="pres">
      <dgm:prSet presAssocID="{71FD81C9-8552-4F62-BAF7-2CE23267FCBA}" presName="node" presStyleLbl="node1" presStyleIdx="0" presStyleCnt="6">
        <dgm:presLayoutVars>
          <dgm:bulletEnabled val="1"/>
        </dgm:presLayoutVars>
      </dgm:prSet>
      <dgm:spPr/>
      <dgm:t>
        <a:bodyPr/>
        <a:lstStyle/>
        <a:p>
          <a:endParaRPr lang="en-GB"/>
        </a:p>
      </dgm:t>
    </dgm:pt>
    <dgm:pt modelId="{F3FEC169-755F-4006-989A-50A4F85FD4D8}" type="pres">
      <dgm:prSet presAssocID="{22596F53-9B5F-4F14-8FDF-A7C27A7FE855}" presName="sibTrans" presStyleLbl="sibTrans2D1" presStyleIdx="0" presStyleCnt="5"/>
      <dgm:spPr/>
      <dgm:t>
        <a:bodyPr/>
        <a:lstStyle/>
        <a:p>
          <a:endParaRPr lang="en-GB"/>
        </a:p>
      </dgm:t>
    </dgm:pt>
    <dgm:pt modelId="{5143A910-1CAC-4167-9FBE-9580B822E35C}" type="pres">
      <dgm:prSet presAssocID="{22596F53-9B5F-4F14-8FDF-A7C27A7FE855}" presName="connectorText" presStyleLbl="sibTrans2D1" presStyleIdx="0" presStyleCnt="5"/>
      <dgm:spPr/>
      <dgm:t>
        <a:bodyPr/>
        <a:lstStyle/>
        <a:p>
          <a:endParaRPr lang="en-GB"/>
        </a:p>
      </dgm:t>
    </dgm:pt>
    <dgm:pt modelId="{CDC7B94A-85CA-4934-8DDF-E49C41B5DDB5}" type="pres">
      <dgm:prSet presAssocID="{53F25E0A-9F92-4360-8737-710B7A8A9B94}" presName="node" presStyleLbl="node1" presStyleIdx="1" presStyleCnt="6">
        <dgm:presLayoutVars>
          <dgm:bulletEnabled val="1"/>
        </dgm:presLayoutVars>
      </dgm:prSet>
      <dgm:spPr/>
      <dgm:t>
        <a:bodyPr/>
        <a:lstStyle/>
        <a:p>
          <a:endParaRPr lang="en-GB"/>
        </a:p>
      </dgm:t>
    </dgm:pt>
    <dgm:pt modelId="{A73BBC7A-D4E2-45CB-A30E-9F0C102C8B8B}" type="pres">
      <dgm:prSet presAssocID="{0BC9DFB1-DA8D-4712-92BC-11C318D31A2C}" presName="sibTrans" presStyleLbl="sibTrans2D1" presStyleIdx="1" presStyleCnt="5"/>
      <dgm:spPr/>
      <dgm:t>
        <a:bodyPr/>
        <a:lstStyle/>
        <a:p>
          <a:endParaRPr lang="en-GB"/>
        </a:p>
      </dgm:t>
    </dgm:pt>
    <dgm:pt modelId="{F5C41C07-8808-49DB-ABBD-4E8CB4E865B8}" type="pres">
      <dgm:prSet presAssocID="{0BC9DFB1-DA8D-4712-92BC-11C318D31A2C}" presName="connectorText" presStyleLbl="sibTrans2D1" presStyleIdx="1" presStyleCnt="5"/>
      <dgm:spPr/>
      <dgm:t>
        <a:bodyPr/>
        <a:lstStyle/>
        <a:p>
          <a:endParaRPr lang="en-GB"/>
        </a:p>
      </dgm:t>
    </dgm:pt>
    <dgm:pt modelId="{488FAECF-5C45-4E19-BB4D-8DE4652FE568}" type="pres">
      <dgm:prSet presAssocID="{595CB650-E944-4BF2-AD9B-8E4468C05F82}" presName="node" presStyleLbl="node1" presStyleIdx="2" presStyleCnt="6">
        <dgm:presLayoutVars>
          <dgm:bulletEnabled val="1"/>
        </dgm:presLayoutVars>
      </dgm:prSet>
      <dgm:spPr/>
      <dgm:t>
        <a:bodyPr/>
        <a:lstStyle/>
        <a:p>
          <a:endParaRPr lang="en-GB"/>
        </a:p>
      </dgm:t>
    </dgm:pt>
    <dgm:pt modelId="{28D8ECD3-CC14-4223-BB8A-CD238446B948}" type="pres">
      <dgm:prSet presAssocID="{C871173B-E400-4861-B7C3-8D51DB4E4491}" presName="sibTrans" presStyleLbl="sibTrans2D1" presStyleIdx="2" presStyleCnt="5"/>
      <dgm:spPr/>
      <dgm:t>
        <a:bodyPr/>
        <a:lstStyle/>
        <a:p>
          <a:endParaRPr lang="en-GB"/>
        </a:p>
      </dgm:t>
    </dgm:pt>
    <dgm:pt modelId="{B05DF2C4-8751-4E4D-9B14-54F099257CB4}" type="pres">
      <dgm:prSet presAssocID="{C871173B-E400-4861-B7C3-8D51DB4E4491}" presName="connectorText" presStyleLbl="sibTrans2D1" presStyleIdx="2" presStyleCnt="5"/>
      <dgm:spPr/>
      <dgm:t>
        <a:bodyPr/>
        <a:lstStyle/>
        <a:p>
          <a:endParaRPr lang="en-GB"/>
        </a:p>
      </dgm:t>
    </dgm:pt>
    <dgm:pt modelId="{88800063-13AD-49EE-8069-51F54D0F64A6}" type="pres">
      <dgm:prSet presAssocID="{57A76660-23A7-4EE6-ACCC-E3A51D0A95E1}" presName="node" presStyleLbl="node1" presStyleIdx="3" presStyleCnt="6">
        <dgm:presLayoutVars>
          <dgm:bulletEnabled val="1"/>
        </dgm:presLayoutVars>
      </dgm:prSet>
      <dgm:spPr/>
      <dgm:t>
        <a:bodyPr/>
        <a:lstStyle/>
        <a:p>
          <a:endParaRPr lang="en-GB"/>
        </a:p>
      </dgm:t>
    </dgm:pt>
    <dgm:pt modelId="{004CD9B0-3120-4379-A3EF-D0E2BA60742D}" type="pres">
      <dgm:prSet presAssocID="{BF4BC4EB-3F31-4B4E-95B4-DC20C4E55F95}" presName="sibTrans" presStyleLbl="sibTrans2D1" presStyleIdx="3" presStyleCnt="5"/>
      <dgm:spPr/>
      <dgm:t>
        <a:bodyPr/>
        <a:lstStyle/>
        <a:p>
          <a:endParaRPr lang="en-GB"/>
        </a:p>
      </dgm:t>
    </dgm:pt>
    <dgm:pt modelId="{A29C02AA-5D59-4A1B-AD03-9FC37DB4D430}" type="pres">
      <dgm:prSet presAssocID="{BF4BC4EB-3F31-4B4E-95B4-DC20C4E55F95}" presName="connectorText" presStyleLbl="sibTrans2D1" presStyleIdx="3" presStyleCnt="5"/>
      <dgm:spPr/>
      <dgm:t>
        <a:bodyPr/>
        <a:lstStyle/>
        <a:p>
          <a:endParaRPr lang="en-GB"/>
        </a:p>
      </dgm:t>
    </dgm:pt>
    <dgm:pt modelId="{214AFCAA-EFFE-4C33-A718-05F1D71967F0}" type="pres">
      <dgm:prSet presAssocID="{7294DC60-A0B3-41E2-A956-70C6ECB0090D}" presName="node" presStyleLbl="node1" presStyleIdx="4" presStyleCnt="6">
        <dgm:presLayoutVars>
          <dgm:bulletEnabled val="1"/>
        </dgm:presLayoutVars>
      </dgm:prSet>
      <dgm:spPr/>
      <dgm:t>
        <a:bodyPr/>
        <a:lstStyle/>
        <a:p>
          <a:endParaRPr lang="en-GB"/>
        </a:p>
      </dgm:t>
    </dgm:pt>
    <dgm:pt modelId="{8A2ECE15-BE3F-4020-A9CC-0DA8B833B819}" type="pres">
      <dgm:prSet presAssocID="{A83AA3C9-2F5E-48A2-A055-2811E45F4414}" presName="sibTrans" presStyleLbl="sibTrans2D1" presStyleIdx="4" presStyleCnt="5"/>
      <dgm:spPr/>
      <dgm:t>
        <a:bodyPr/>
        <a:lstStyle/>
        <a:p>
          <a:endParaRPr lang="en-GB"/>
        </a:p>
      </dgm:t>
    </dgm:pt>
    <dgm:pt modelId="{3A108D09-022F-4FDD-8678-616E1D261B66}" type="pres">
      <dgm:prSet presAssocID="{A83AA3C9-2F5E-48A2-A055-2811E45F4414}" presName="connectorText" presStyleLbl="sibTrans2D1" presStyleIdx="4" presStyleCnt="5"/>
      <dgm:spPr/>
      <dgm:t>
        <a:bodyPr/>
        <a:lstStyle/>
        <a:p>
          <a:endParaRPr lang="en-GB"/>
        </a:p>
      </dgm:t>
    </dgm:pt>
    <dgm:pt modelId="{4D900282-7B35-4938-9116-3F30B4BFEF8B}" type="pres">
      <dgm:prSet presAssocID="{2FF1492A-F826-4BC6-BB60-1F387783FE00}" presName="node" presStyleLbl="node1" presStyleIdx="5" presStyleCnt="6">
        <dgm:presLayoutVars>
          <dgm:bulletEnabled val="1"/>
        </dgm:presLayoutVars>
      </dgm:prSet>
      <dgm:spPr/>
      <dgm:t>
        <a:bodyPr/>
        <a:lstStyle/>
        <a:p>
          <a:endParaRPr lang="en-GB"/>
        </a:p>
      </dgm:t>
    </dgm:pt>
  </dgm:ptLst>
  <dgm:cxnLst>
    <dgm:cxn modelId="{A27FA135-EDB6-4F80-B0E3-9954E4252ACD}" srcId="{7294DC60-A0B3-41E2-A956-70C6ECB0090D}" destId="{BFC6DDF0-A65B-4316-9876-95CA68645C7F}" srcOrd="1" destOrd="0" parTransId="{66E106EF-A2B0-4480-A320-8B9B2E2372DD}" sibTransId="{8DD061FA-1626-4932-BDFC-7279CE7BF823}"/>
    <dgm:cxn modelId="{ADBB7AE4-4F65-482F-A786-00B9D9FF4360}" type="presOf" srcId="{7F49C009-1BA2-47C7-B538-8A3E3A725216}" destId="{18E14904-7616-4B51-9D03-6A522C960BB3}" srcOrd="0" destOrd="1" presId="urn:microsoft.com/office/officeart/2005/8/layout/process1"/>
    <dgm:cxn modelId="{D86CE771-C8E8-4B15-AD35-A7060E97BAF1}" srcId="{2FF1492A-F826-4BC6-BB60-1F387783FE00}" destId="{9859D467-64C7-4C72-ADEC-18146CF1E225}" srcOrd="1" destOrd="0" parTransId="{14743AEE-85FD-48A5-9592-0D1F9056CC76}" sibTransId="{408FEB14-D642-40E6-8CB7-65493A043331}"/>
    <dgm:cxn modelId="{2FA8ACAD-6B09-44D0-8550-7BF673C8A031}" type="presOf" srcId="{BF4BC4EB-3F31-4B4E-95B4-DC20C4E55F95}" destId="{004CD9B0-3120-4379-A3EF-D0E2BA60742D}" srcOrd="0" destOrd="0" presId="urn:microsoft.com/office/officeart/2005/8/layout/process1"/>
    <dgm:cxn modelId="{3D888E7F-71E5-41CF-AAFE-C12867FFB1C7}" type="presOf" srcId="{BFC6DDF0-A65B-4316-9876-95CA68645C7F}" destId="{214AFCAA-EFFE-4C33-A718-05F1D71967F0}" srcOrd="0" destOrd="2" presId="urn:microsoft.com/office/officeart/2005/8/layout/process1"/>
    <dgm:cxn modelId="{67E5E0A5-ACFC-48B6-88E0-01E6A2459606}" type="presOf" srcId="{0BC9DFB1-DA8D-4712-92BC-11C318D31A2C}" destId="{A73BBC7A-D4E2-45CB-A30E-9F0C102C8B8B}" srcOrd="0" destOrd="0" presId="urn:microsoft.com/office/officeart/2005/8/layout/process1"/>
    <dgm:cxn modelId="{F9E082C5-2064-42AA-B9A3-084926773DF0}" type="presOf" srcId="{F31400B5-5C75-4EC6-9D93-5522C44D5D7B}" destId="{488FAECF-5C45-4E19-BB4D-8DE4652FE568}" srcOrd="0" destOrd="3" presId="urn:microsoft.com/office/officeart/2005/8/layout/process1"/>
    <dgm:cxn modelId="{202CB3F9-18F0-450F-979E-C09AE48051BE}" type="presOf" srcId="{0BC9DFB1-DA8D-4712-92BC-11C318D31A2C}" destId="{F5C41C07-8808-49DB-ABBD-4E8CB4E865B8}" srcOrd="1" destOrd="0" presId="urn:microsoft.com/office/officeart/2005/8/layout/process1"/>
    <dgm:cxn modelId="{5E5DB016-2D26-4FAE-8D55-4585CC39FAD9}" srcId="{71FD81C9-8552-4F62-BAF7-2CE23267FCBA}" destId="{7F49C009-1BA2-47C7-B538-8A3E3A725216}" srcOrd="0" destOrd="0" parTransId="{29EA2E9F-CCB8-4FE5-A1BA-0F6AD62BA83C}" sibTransId="{273D77E6-0C0B-4ABA-96D2-68803B62F53F}"/>
    <dgm:cxn modelId="{FD8EE516-1581-4FED-B483-A0272C142F5F}" srcId="{595CB650-E944-4BF2-AD9B-8E4468C05F82}" destId="{1FFB8415-B217-427B-837C-9FB46B4E0566}" srcOrd="1" destOrd="0" parTransId="{2B98F764-061E-480A-BDD4-8AF4169882FB}" sibTransId="{962344A6-7D37-4DBC-9F10-F98AB36CA71B}"/>
    <dgm:cxn modelId="{0939C95B-A81E-47FB-883A-7CA2AA0E66D5}" type="presOf" srcId="{2FF1492A-F826-4BC6-BB60-1F387783FE00}" destId="{4D900282-7B35-4938-9116-3F30B4BFEF8B}" srcOrd="0" destOrd="0" presId="urn:microsoft.com/office/officeart/2005/8/layout/process1"/>
    <dgm:cxn modelId="{F5F209F3-631F-4792-97BE-B02571D99E68}" type="presOf" srcId="{595CB650-E944-4BF2-AD9B-8E4468C05F82}" destId="{488FAECF-5C45-4E19-BB4D-8DE4652FE568}" srcOrd="0" destOrd="0" presId="urn:microsoft.com/office/officeart/2005/8/layout/process1"/>
    <dgm:cxn modelId="{0AC0E0C8-B912-4623-926A-1BE831BB5711}" type="presOf" srcId="{0E0BCDC3-ECC4-4DA6-ADA2-11B7FE1A8EAD}" destId="{488FAECF-5C45-4E19-BB4D-8DE4652FE568}" srcOrd="0" destOrd="1" presId="urn:microsoft.com/office/officeart/2005/8/layout/process1"/>
    <dgm:cxn modelId="{7896D87F-D609-4383-8A0A-6EA558C9BAC6}" type="presOf" srcId="{9859D467-64C7-4C72-ADEC-18146CF1E225}" destId="{4D900282-7B35-4938-9116-3F30B4BFEF8B}" srcOrd="0" destOrd="2" presId="urn:microsoft.com/office/officeart/2005/8/layout/process1"/>
    <dgm:cxn modelId="{9DBEDD40-2485-4BAD-B383-4C54EDA82066}" type="presOf" srcId="{0BC24DCE-536E-40D8-A5EA-A5C7AF987885}" destId="{214AFCAA-EFFE-4C33-A718-05F1D71967F0}" srcOrd="0" destOrd="3" presId="urn:microsoft.com/office/officeart/2005/8/layout/process1"/>
    <dgm:cxn modelId="{3B829377-24E4-492B-84F7-188B77023D22}" type="presOf" srcId="{22596F53-9B5F-4F14-8FDF-A7C27A7FE855}" destId="{5143A910-1CAC-4167-9FBE-9580B822E35C}" srcOrd="1" destOrd="0" presId="urn:microsoft.com/office/officeart/2005/8/layout/process1"/>
    <dgm:cxn modelId="{9CB52A46-A2A9-4A93-87EE-E5E93916EDF5}" type="presOf" srcId="{22596F53-9B5F-4F14-8FDF-A7C27A7FE855}" destId="{F3FEC169-755F-4006-989A-50A4F85FD4D8}" srcOrd="0" destOrd="0" presId="urn:microsoft.com/office/officeart/2005/8/layout/process1"/>
    <dgm:cxn modelId="{813B808C-AE02-4968-9EAC-827E93DF95F5}" srcId="{53F25E0A-9F92-4360-8737-710B7A8A9B94}" destId="{50F1C680-BA65-4392-86E9-1E9B7858F35D}" srcOrd="1" destOrd="0" parTransId="{0E45E37F-D8A7-4F6D-91FB-7412020854FA}" sibTransId="{8CAB7DEB-CD96-4012-865A-D8470EEB8537}"/>
    <dgm:cxn modelId="{E77427AD-34B8-4705-BC34-F91653A53DA3}" type="presOf" srcId="{71FD81C9-8552-4F62-BAF7-2CE23267FCBA}" destId="{18E14904-7616-4B51-9D03-6A522C960BB3}" srcOrd="0" destOrd="0" presId="urn:microsoft.com/office/officeart/2005/8/layout/process1"/>
    <dgm:cxn modelId="{009D8701-984F-41A3-ADE3-A385E6AA8ECC}" srcId="{C48BAD4E-6FEA-4BD2-9860-893B657D009F}" destId="{53F25E0A-9F92-4360-8737-710B7A8A9B94}" srcOrd="1" destOrd="0" parTransId="{D1AAEBAA-55E6-413D-97C1-DAA2E04E940D}" sibTransId="{0BC9DFB1-DA8D-4712-92BC-11C318D31A2C}"/>
    <dgm:cxn modelId="{0A23261D-08E9-4515-8CE7-EEFE4A009F7A}" srcId="{7294DC60-A0B3-41E2-A956-70C6ECB0090D}" destId="{825FE04D-7392-4662-AACE-87C189C86436}" srcOrd="0" destOrd="0" parTransId="{31E2B14B-B921-41EF-A671-2228A3756900}" sibTransId="{F6E0954D-6BB7-43BC-9F7F-65D2CF0A7CCC}"/>
    <dgm:cxn modelId="{73ABF9EE-7738-48E6-A4A2-BD4A8C277D8E}" type="presOf" srcId="{C9F7D426-DBB2-41D5-BC34-F1066C6650F7}" destId="{88800063-13AD-49EE-8069-51F54D0F64A6}" srcOrd="0" destOrd="2" presId="urn:microsoft.com/office/officeart/2005/8/layout/process1"/>
    <dgm:cxn modelId="{CB2C3F5A-1BD9-44C5-98D9-8732912F2C0C}" srcId="{595CB650-E944-4BF2-AD9B-8E4468C05F82}" destId="{0E0BCDC3-ECC4-4DA6-ADA2-11B7FE1A8EAD}" srcOrd="0" destOrd="0" parTransId="{D11C2549-3AB7-484B-9E8E-90D83517D79D}" sibTransId="{CF767AB3-9FB9-4348-B0DD-E61B07BFE8E9}"/>
    <dgm:cxn modelId="{51FF715E-2A3E-4D4C-95A5-5722814618CC}" type="presOf" srcId="{1AE01493-1118-413C-8CAE-58621D7AE4F1}" destId="{88800063-13AD-49EE-8069-51F54D0F64A6}" srcOrd="0" destOrd="1" presId="urn:microsoft.com/office/officeart/2005/8/layout/process1"/>
    <dgm:cxn modelId="{1961841B-E250-40EF-8FAC-4917F4CA6F5A}" srcId="{57A76660-23A7-4EE6-ACCC-E3A51D0A95E1}" destId="{C9F7D426-DBB2-41D5-BC34-F1066C6650F7}" srcOrd="1" destOrd="0" parTransId="{1EB06302-BC8A-49EF-A76C-70D5B3769CEC}" sibTransId="{E83BE971-BA04-40F1-B4F0-C8FF59A65676}"/>
    <dgm:cxn modelId="{ED1C0AA1-4622-45FD-A62E-2C35D875B31D}" type="presOf" srcId="{FF4A2224-F740-4570-9D0A-8B430B14BC8D}" destId="{CDC7B94A-85CA-4934-8DDF-E49C41B5DDB5}" srcOrd="0" destOrd="1" presId="urn:microsoft.com/office/officeart/2005/8/layout/process1"/>
    <dgm:cxn modelId="{F2C76B8A-171D-4881-ABBC-27C360178F05}" type="presOf" srcId="{C48BAD4E-6FEA-4BD2-9860-893B657D009F}" destId="{C99D5F3E-C5AE-41D0-A325-C104A0F0CCD7}" srcOrd="0" destOrd="0" presId="urn:microsoft.com/office/officeart/2005/8/layout/process1"/>
    <dgm:cxn modelId="{D944FEA5-9761-4DE8-AF21-72C206093F91}" type="presOf" srcId="{A83AA3C9-2F5E-48A2-A055-2811E45F4414}" destId="{3A108D09-022F-4FDD-8678-616E1D261B66}" srcOrd="1" destOrd="0" presId="urn:microsoft.com/office/officeart/2005/8/layout/process1"/>
    <dgm:cxn modelId="{470CD207-1C76-47C8-8EA5-368CAB2413B9}" srcId="{7294DC60-A0B3-41E2-A956-70C6ECB0090D}" destId="{0BC24DCE-536E-40D8-A5EA-A5C7AF987885}" srcOrd="2" destOrd="0" parTransId="{6B3D00CB-6BDF-45B5-BD36-898C97306D33}" sibTransId="{78AB70AE-6D53-4D75-9DBA-AD1B6CBAFA0E}"/>
    <dgm:cxn modelId="{1577B5D8-8A59-4221-9B03-AD5DF5699329}" type="presOf" srcId="{A83AA3C9-2F5E-48A2-A055-2811E45F4414}" destId="{8A2ECE15-BE3F-4020-A9CC-0DA8B833B819}" srcOrd="0" destOrd="0" presId="urn:microsoft.com/office/officeart/2005/8/layout/process1"/>
    <dgm:cxn modelId="{6002EB5D-ACBE-4F2A-BAA5-44004DE3624A}" srcId="{57A76660-23A7-4EE6-ACCC-E3A51D0A95E1}" destId="{1AE01493-1118-413C-8CAE-58621D7AE4F1}" srcOrd="0" destOrd="0" parTransId="{E262B4F8-DEB1-4240-8974-5A8A9FE3D5D2}" sibTransId="{D63E5B62-9EDB-4B86-B921-2A91909D961E}"/>
    <dgm:cxn modelId="{30BF67AA-0238-4CDB-B1EB-4C27BF9C259D}" srcId="{595CB650-E944-4BF2-AD9B-8E4468C05F82}" destId="{F31400B5-5C75-4EC6-9D93-5522C44D5D7B}" srcOrd="2" destOrd="0" parTransId="{2C0A4287-9EBE-446D-9FD6-424A9538A977}" sibTransId="{6697FD8B-CB7F-492E-AA22-C11177D041D6}"/>
    <dgm:cxn modelId="{0D17A661-0EB5-48D6-A253-997798AB6A35}" type="presOf" srcId="{57A76660-23A7-4EE6-ACCC-E3A51D0A95E1}" destId="{88800063-13AD-49EE-8069-51F54D0F64A6}" srcOrd="0" destOrd="0" presId="urn:microsoft.com/office/officeart/2005/8/layout/process1"/>
    <dgm:cxn modelId="{317B7912-EDD2-4322-B7EE-D1F685DFA545}" srcId="{C48BAD4E-6FEA-4BD2-9860-893B657D009F}" destId="{57A76660-23A7-4EE6-ACCC-E3A51D0A95E1}" srcOrd="3" destOrd="0" parTransId="{F324F2CC-ED06-4CC9-8854-A80C3202CE07}" sibTransId="{BF4BC4EB-3F31-4B4E-95B4-DC20C4E55F95}"/>
    <dgm:cxn modelId="{4F6E5232-A8A3-4C43-AC2A-7F4868CED3EB}" type="presOf" srcId="{50F1C680-BA65-4392-86E9-1E9B7858F35D}" destId="{CDC7B94A-85CA-4934-8DDF-E49C41B5DDB5}" srcOrd="0" destOrd="2" presId="urn:microsoft.com/office/officeart/2005/8/layout/process1"/>
    <dgm:cxn modelId="{1416CBD8-435D-4685-8DF7-ED20F79CA8DF}" type="presOf" srcId="{1FFB8415-B217-427B-837C-9FB46B4E0566}" destId="{488FAECF-5C45-4E19-BB4D-8DE4652FE568}" srcOrd="0" destOrd="2" presId="urn:microsoft.com/office/officeart/2005/8/layout/process1"/>
    <dgm:cxn modelId="{F0894308-D34C-444A-A9A7-4F69FD461C0A}" srcId="{C48BAD4E-6FEA-4BD2-9860-893B657D009F}" destId="{7294DC60-A0B3-41E2-A956-70C6ECB0090D}" srcOrd="4" destOrd="0" parTransId="{4A67FF77-21AF-4FF0-9D4F-DADFA6238D87}" sibTransId="{A83AA3C9-2F5E-48A2-A055-2811E45F4414}"/>
    <dgm:cxn modelId="{021832A5-0BF4-4C77-A71C-C8588ECC408A}" srcId="{C48BAD4E-6FEA-4BD2-9860-893B657D009F}" destId="{595CB650-E944-4BF2-AD9B-8E4468C05F82}" srcOrd="2" destOrd="0" parTransId="{1E14BD25-5300-40B7-8C3F-38C66FC2664D}" sibTransId="{C871173B-E400-4861-B7C3-8D51DB4E4491}"/>
    <dgm:cxn modelId="{58A0CC46-F4D7-4CDE-B7C5-ACD7C7086B7B}" type="presOf" srcId="{C871173B-E400-4861-B7C3-8D51DB4E4491}" destId="{B05DF2C4-8751-4E4D-9B14-54F099257CB4}" srcOrd="1" destOrd="0" presId="urn:microsoft.com/office/officeart/2005/8/layout/process1"/>
    <dgm:cxn modelId="{14A31494-CC07-4EDA-9A07-8EB3F0B58C66}" type="presOf" srcId="{44E845E9-FD0A-460D-9A11-6D977081D80A}" destId="{18E14904-7616-4B51-9D03-6A522C960BB3}" srcOrd="0" destOrd="3" presId="urn:microsoft.com/office/officeart/2005/8/layout/process1"/>
    <dgm:cxn modelId="{716958B2-AA8A-4705-8D65-2ED98D77B845}" type="presOf" srcId="{C871173B-E400-4861-B7C3-8D51DB4E4491}" destId="{28D8ECD3-CC14-4223-BB8A-CD238446B948}" srcOrd="0" destOrd="0" presId="urn:microsoft.com/office/officeart/2005/8/layout/process1"/>
    <dgm:cxn modelId="{6133FD4D-AF06-4E1D-9B30-772300E62FF5}" srcId="{53F25E0A-9F92-4360-8737-710B7A8A9B94}" destId="{B9530B90-A085-4F71-947D-9CB9A7510A96}" srcOrd="2" destOrd="0" parTransId="{D47ABC5D-BF2F-48E3-959D-AA5A4C603079}" sibTransId="{80328C9B-2F06-4CE4-A570-672C65F01629}"/>
    <dgm:cxn modelId="{0FB5271F-1297-496E-A8BC-736E03F7F5A1}" type="presOf" srcId="{B9530B90-A085-4F71-947D-9CB9A7510A96}" destId="{CDC7B94A-85CA-4934-8DDF-E49C41B5DDB5}" srcOrd="0" destOrd="3" presId="urn:microsoft.com/office/officeart/2005/8/layout/process1"/>
    <dgm:cxn modelId="{5AE96203-E604-4099-BF33-0965CEBEFEBC}" type="presOf" srcId="{BF4BC4EB-3F31-4B4E-95B4-DC20C4E55F95}" destId="{A29C02AA-5D59-4A1B-AD03-9FC37DB4D430}" srcOrd="1" destOrd="0" presId="urn:microsoft.com/office/officeart/2005/8/layout/process1"/>
    <dgm:cxn modelId="{49EE126B-6DBA-4722-A729-6B61394836A9}" srcId="{C48BAD4E-6FEA-4BD2-9860-893B657D009F}" destId="{2FF1492A-F826-4BC6-BB60-1F387783FE00}" srcOrd="5" destOrd="0" parTransId="{8D12CCAD-06D3-4A6C-B3DC-A133289F1DA5}" sibTransId="{701BFCA0-4C0A-4ACD-B662-0C4D75B07DC9}"/>
    <dgm:cxn modelId="{63C72EF3-6BA2-4960-B552-99E2F0F98DE3}" type="presOf" srcId="{7294DC60-A0B3-41E2-A956-70C6ECB0090D}" destId="{214AFCAA-EFFE-4C33-A718-05F1D71967F0}" srcOrd="0" destOrd="0" presId="urn:microsoft.com/office/officeart/2005/8/layout/process1"/>
    <dgm:cxn modelId="{2631F28F-4CD5-4AF2-AB44-7B9564EE4189}" type="presOf" srcId="{C0BD7FFB-897D-46CA-9981-82BF32EB781B}" destId="{4D900282-7B35-4938-9116-3F30B4BFEF8B}" srcOrd="0" destOrd="1" presId="urn:microsoft.com/office/officeart/2005/8/layout/process1"/>
    <dgm:cxn modelId="{0F557BD8-8E7D-4774-BD01-B7D35B7DD431}" type="presOf" srcId="{53F25E0A-9F92-4360-8737-710B7A8A9B94}" destId="{CDC7B94A-85CA-4934-8DDF-E49C41B5DDB5}" srcOrd="0" destOrd="0" presId="urn:microsoft.com/office/officeart/2005/8/layout/process1"/>
    <dgm:cxn modelId="{1CA0038E-68BD-4CB2-AFCA-48BE203EF73B}" srcId="{53F25E0A-9F92-4360-8737-710B7A8A9B94}" destId="{FF4A2224-F740-4570-9D0A-8B430B14BC8D}" srcOrd="0" destOrd="0" parTransId="{F064FB72-074C-4C19-A94B-10055E28BC48}" sibTransId="{738153A8-0CF9-4001-965A-960EEB7FA324}"/>
    <dgm:cxn modelId="{480E7B0C-72FF-4794-91D0-119C3307F2E2}" type="presOf" srcId="{7B379C26-C3CD-41A8-B15F-FEFD7341FAB8}" destId="{18E14904-7616-4B51-9D03-6A522C960BB3}" srcOrd="0" destOrd="2" presId="urn:microsoft.com/office/officeart/2005/8/layout/process1"/>
    <dgm:cxn modelId="{FF47FD10-8EBD-4CE7-B72B-47F289464E19}" type="presOf" srcId="{825FE04D-7392-4662-AACE-87C189C86436}" destId="{214AFCAA-EFFE-4C33-A718-05F1D71967F0}" srcOrd="0" destOrd="1" presId="urn:microsoft.com/office/officeart/2005/8/layout/process1"/>
    <dgm:cxn modelId="{5C2CECD8-1F79-4784-A14B-956A391E0B7F}" srcId="{2FF1492A-F826-4BC6-BB60-1F387783FE00}" destId="{C0BD7FFB-897D-46CA-9981-82BF32EB781B}" srcOrd="0" destOrd="0" parTransId="{E2A4D821-A2CB-4E41-A5E0-F14FA669C7EE}" sibTransId="{E2EB753E-B978-43AF-9671-822EE1E0A119}"/>
    <dgm:cxn modelId="{949D8D29-56D7-4F37-8B17-62BCC96FEA74}" srcId="{C48BAD4E-6FEA-4BD2-9860-893B657D009F}" destId="{71FD81C9-8552-4F62-BAF7-2CE23267FCBA}" srcOrd="0" destOrd="0" parTransId="{2C26EA96-6E6D-4D11-837A-43C698598259}" sibTransId="{22596F53-9B5F-4F14-8FDF-A7C27A7FE855}"/>
    <dgm:cxn modelId="{3C8FAB42-CF29-42C4-A430-144F85C3A582}" srcId="{71FD81C9-8552-4F62-BAF7-2CE23267FCBA}" destId="{7B379C26-C3CD-41A8-B15F-FEFD7341FAB8}" srcOrd="1" destOrd="0" parTransId="{0B6B9B16-955E-47F0-B3B2-3A8C20F0A3D9}" sibTransId="{70A03C94-172B-4F06-9AE5-1380CC761352}"/>
    <dgm:cxn modelId="{621473BC-603D-482C-9855-7F8386095668}" srcId="{71FD81C9-8552-4F62-BAF7-2CE23267FCBA}" destId="{44E845E9-FD0A-460D-9A11-6D977081D80A}" srcOrd="2" destOrd="0" parTransId="{E9487429-1033-4EAA-933A-9E7EF0276CAD}" sibTransId="{821178B4-3F6F-40F6-A4E1-D9003608F273}"/>
    <dgm:cxn modelId="{22AA2935-3F89-4AEC-ADB9-AB3A01AF4139}" type="presParOf" srcId="{C99D5F3E-C5AE-41D0-A325-C104A0F0CCD7}" destId="{18E14904-7616-4B51-9D03-6A522C960BB3}" srcOrd="0" destOrd="0" presId="urn:microsoft.com/office/officeart/2005/8/layout/process1"/>
    <dgm:cxn modelId="{F1A14302-44CB-4513-B144-242EE2B9F822}" type="presParOf" srcId="{C99D5F3E-C5AE-41D0-A325-C104A0F0CCD7}" destId="{F3FEC169-755F-4006-989A-50A4F85FD4D8}" srcOrd="1" destOrd="0" presId="urn:microsoft.com/office/officeart/2005/8/layout/process1"/>
    <dgm:cxn modelId="{51FB8C18-2DCC-4FC6-BADD-BACF05076810}" type="presParOf" srcId="{F3FEC169-755F-4006-989A-50A4F85FD4D8}" destId="{5143A910-1CAC-4167-9FBE-9580B822E35C}" srcOrd="0" destOrd="0" presId="urn:microsoft.com/office/officeart/2005/8/layout/process1"/>
    <dgm:cxn modelId="{B9F536AB-5749-4F40-B989-191987FFE9AB}" type="presParOf" srcId="{C99D5F3E-C5AE-41D0-A325-C104A0F0CCD7}" destId="{CDC7B94A-85CA-4934-8DDF-E49C41B5DDB5}" srcOrd="2" destOrd="0" presId="urn:microsoft.com/office/officeart/2005/8/layout/process1"/>
    <dgm:cxn modelId="{E0F0715C-EC8B-4B3A-810D-B3DD56E3CC5A}" type="presParOf" srcId="{C99D5F3E-C5AE-41D0-A325-C104A0F0CCD7}" destId="{A73BBC7A-D4E2-45CB-A30E-9F0C102C8B8B}" srcOrd="3" destOrd="0" presId="urn:microsoft.com/office/officeart/2005/8/layout/process1"/>
    <dgm:cxn modelId="{2667DD9A-7F3B-4809-9DC4-ED263D9ADE79}" type="presParOf" srcId="{A73BBC7A-D4E2-45CB-A30E-9F0C102C8B8B}" destId="{F5C41C07-8808-49DB-ABBD-4E8CB4E865B8}" srcOrd="0" destOrd="0" presId="urn:microsoft.com/office/officeart/2005/8/layout/process1"/>
    <dgm:cxn modelId="{BBCF2744-5244-4B26-AE26-28866FFB47F0}" type="presParOf" srcId="{C99D5F3E-C5AE-41D0-A325-C104A0F0CCD7}" destId="{488FAECF-5C45-4E19-BB4D-8DE4652FE568}" srcOrd="4" destOrd="0" presId="urn:microsoft.com/office/officeart/2005/8/layout/process1"/>
    <dgm:cxn modelId="{E678568D-B4E0-49A0-944F-9AD7A039F726}" type="presParOf" srcId="{C99D5F3E-C5AE-41D0-A325-C104A0F0CCD7}" destId="{28D8ECD3-CC14-4223-BB8A-CD238446B948}" srcOrd="5" destOrd="0" presId="urn:microsoft.com/office/officeart/2005/8/layout/process1"/>
    <dgm:cxn modelId="{DE2C60CA-5AF7-47A6-831E-8DD584CA4876}" type="presParOf" srcId="{28D8ECD3-CC14-4223-BB8A-CD238446B948}" destId="{B05DF2C4-8751-4E4D-9B14-54F099257CB4}" srcOrd="0" destOrd="0" presId="urn:microsoft.com/office/officeart/2005/8/layout/process1"/>
    <dgm:cxn modelId="{E26E47D4-0628-4F01-8DC7-39B3C1E4116A}" type="presParOf" srcId="{C99D5F3E-C5AE-41D0-A325-C104A0F0CCD7}" destId="{88800063-13AD-49EE-8069-51F54D0F64A6}" srcOrd="6" destOrd="0" presId="urn:microsoft.com/office/officeart/2005/8/layout/process1"/>
    <dgm:cxn modelId="{29E4A370-7E3C-40F5-848C-B44A9F9F1AA0}" type="presParOf" srcId="{C99D5F3E-C5AE-41D0-A325-C104A0F0CCD7}" destId="{004CD9B0-3120-4379-A3EF-D0E2BA60742D}" srcOrd="7" destOrd="0" presId="urn:microsoft.com/office/officeart/2005/8/layout/process1"/>
    <dgm:cxn modelId="{4F38BE03-25DC-4E9D-9797-88D8EBAA1DA7}" type="presParOf" srcId="{004CD9B0-3120-4379-A3EF-D0E2BA60742D}" destId="{A29C02AA-5D59-4A1B-AD03-9FC37DB4D430}" srcOrd="0" destOrd="0" presId="urn:microsoft.com/office/officeart/2005/8/layout/process1"/>
    <dgm:cxn modelId="{29EC0BFE-9B1C-4406-83BD-9CC496634B81}" type="presParOf" srcId="{C99D5F3E-C5AE-41D0-A325-C104A0F0CCD7}" destId="{214AFCAA-EFFE-4C33-A718-05F1D71967F0}" srcOrd="8" destOrd="0" presId="urn:microsoft.com/office/officeart/2005/8/layout/process1"/>
    <dgm:cxn modelId="{8BCA3BE9-CA21-43EB-B03D-2F3E82B51503}" type="presParOf" srcId="{C99D5F3E-C5AE-41D0-A325-C104A0F0CCD7}" destId="{8A2ECE15-BE3F-4020-A9CC-0DA8B833B819}" srcOrd="9" destOrd="0" presId="urn:microsoft.com/office/officeart/2005/8/layout/process1"/>
    <dgm:cxn modelId="{20B67D3F-8BFC-4A98-8681-2EEA592874FB}" type="presParOf" srcId="{8A2ECE15-BE3F-4020-A9CC-0DA8B833B819}" destId="{3A108D09-022F-4FDD-8678-616E1D261B66}" srcOrd="0" destOrd="0" presId="urn:microsoft.com/office/officeart/2005/8/layout/process1"/>
    <dgm:cxn modelId="{BAE5FC48-14EB-4FFD-B212-0B95B1012392}" type="presParOf" srcId="{C99D5F3E-C5AE-41D0-A325-C104A0F0CCD7}" destId="{4D900282-7B35-4938-9116-3F30B4BFEF8B}" srcOrd="10"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8E14904-7616-4B51-9D03-6A522C960BB3}">
      <dsp:nvSpPr>
        <dsp:cNvPr id="0" name=""/>
        <dsp:cNvSpPr/>
      </dsp:nvSpPr>
      <dsp:spPr>
        <a:xfrm>
          <a:off x="0" y="325299"/>
          <a:ext cx="1071078" cy="1365624"/>
        </a:xfrm>
        <a:prstGeom prst="roundRect">
          <a:avLst>
            <a:gd name="adj" fmla="val 10000"/>
          </a:avLst>
        </a:prstGeom>
        <a:solidFill>
          <a:schemeClr val="accent6">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t" anchorCtr="0">
          <a:noAutofit/>
        </a:bodyPr>
        <a:lstStyle/>
        <a:p>
          <a:pPr lvl="0" algn="l" defTabSz="533400">
            <a:lnSpc>
              <a:spcPct val="90000"/>
            </a:lnSpc>
            <a:spcBef>
              <a:spcPct val="0"/>
            </a:spcBef>
            <a:spcAft>
              <a:spcPct val="35000"/>
            </a:spcAft>
          </a:pPr>
          <a:r>
            <a:rPr lang="en-GB" sz="1200" kern="1200" dirty="0" smtClean="0"/>
            <a:t>Phase 0</a:t>
          </a:r>
          <a:endParaRPr lang="en-GB" sz="1200" kern="1200" dirty="0"/>
        </a:p>
        <a:p>
          <a:pPr marL="57150" lvl="1" indent="-57150" algn="l" defTabSz="400050">
            <a:lnSpc>
              <a:spcPct val="90000"/>
            </a:lnSpc>
            <a:spcBef>
              <a:spcPct val="0"/>
            </a:spcBef>
            <a:spcAft>
              <a:spcPct val="15000"/>
            </a:spcAft>
            <a:buChar char="••"/>
          </a:pPr>
          <a:r>
            <a:rPr lang="en-GB" sz="900" kern="1200" dirty="0" smtClean="0"/>
            <a:t>Policy Framework Established</a:t>
          </a:r>
          <a:endParaRPr lang="en-GB" sz="900" kern="1200" dirty="0"/>
        </a:p>
        <a:p>
          <a:pPr marL="57150" lvl="1" indent="-57150" algn="l" defTabSz="400050">
            <a:lnSpc>
              <a:spcPct val="90000"/>
            </a:lnSpc>
            <a:spcBef>
              <a:spcPct val="0"/>
            </a:spcBef>
            <a:spcAft>
              <a:spcPct val="15000"/>
            </a:spcAft>
            <a:buChar char="••"/>
          </a:pPr>
          <a:r>
            <a:rPr lang="en-GB" sz="900" kern="1200" dirty="0" smtClean="0"/>
            <a:t>Legislation Takes Effect</a:t>
          </a:r>
          <a:endParaRPr lang="en-GB" sz="900" kern="1200" dirty="0"/>
        </a:p>
        <a:p>
          <a:pPr marL="57150" lvl="1" indent="-57150" algn="l" defTabSz="400050">
            <a:lnSpc>
              <a:spcPct val="90000"/>
            </a:lnSpc>
            <a:spcBef>
              <a:spcPct val="0"/>
            </a:spcBef>
            <a:spcAft>
              <a:spcPct val="15000"/>
            </a:spcAft>
            <a:buChar char="••"/>
          </a:pPr>
          <a:r>
            <a:rPr lang="en-GB" sz="900" kern="1200" dirty="0" smtClean="0"/>
            <a:t>Stakeholders Prepare for Go-Live</a:t>
          </a:r>
          <a:endParaRPr lang="en-GB" sz="900" kern="1200" dirty="0"/>
        </a:p>
      </dsp:txBody>
      <dsp:txXfrm>
        <a:off x="31371" y="356670"/>
        <a:ext cx="1008336" cy="1302882"/>
      </dsp:txXfrm>
    </dsp:sp>
    <dsp:sp modelId="{F3FEC169-755F-4006-989A-50A4F85FD4D8}">
      <dsp:nvSpPr>
        <dsp:cNvPr id="0" name=""/>
        <dsp:cNvSpPr/>
      </dsp:nvSpPr>
      <dsp:spPr>
        <a:xfrm>
          <a:off x="1178186" y="875298"/>
          <a:ext cx="227068" cy="265627"/>
        </a:xfrm>
        <a:prstGeom prst="rightArrow">
          <a:avLst>
            <a:gd name="adj1" fmla="val 60000"/>
            <a:gd name="adj2" fmla="val 50000"/>
          </a:avLst>
        </a:prstGeom>
        <a:solidFill>
          <a:schemeClr val="accent6">
            <a:shade val="9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n-GB" sz="1000" kern="1200"/>
        </a:p>
      </dsp:txBody>
      <dsp:txXfrm>
        <a:off x="1178186" y="928423"/>
        <a:ext cx="158948" cy="159377"/>
      </dsp:txXfrm>
    </dsp:sp>
    <dsp:sp modelId="{CDC7B94A-85CA-4934-8DDF-E49C41B5DDB5}">
      <dsp:nvSpPr>
        <dsp:cNvPr id="0" name=""/>
        <dsp:cNvSpPr/>
      </dsp:nvSpPr>
      <dsp:spPr>
        <a:xfrm>
          <a:off x="1499509" y="325299"/>
          <a:ext cx="1071078" cy="1365624"/>
        </a:xfrm>
        <a:prstGeom prst="roundRect">
          <a:avLst>
            <a:gd name="adj" fmla="val 10000"/>
          </a:avLst>
        </a:prstGeom>
        <a:solidFill>
          <a:schemeClr val="accent6">
            <a:shade val="80000"/>
            <a:hueOff val="0"/>
            <a:satOff val="-6764"/>
            <a:lumOff val="676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t" anchorCtr="0">
          <a:noAutofit/>
        </a:bodyPr>
        <a:lstStyle/>
        <a:p>
          <a:pPr lvl="0" algn="l" defTabSz="533400">
            <a:lnSpc>
              <a:spcPct val="90000"/>
            </a:lnSpc>
            <a:spcBef>
              <a:spcPct val="0"/>
            </a:spcBef>
            <a:spcAft>
              <a:spcPct val="35000"/>
            </a:spcAft>
          </a:pPr>
          <a:r>
            <a:rPr lang="en-GB" sz="1200" kern="1200" dirty="0" smtClean="0"/>
            <a:t>Phase 1</a:t>
          </a:r>
        </a:p>
        <a:p>
          <a:pPr marL="57150" lvl="1" indent="-57150" algn="l" defTabSz="400050">
            <a:lnSpc>
              <a:spcPct val="90000"/>
            </a:lnSpc>
            <a:spcBef>
              <a:spcPct val="0"/>
            </a:spcBef>
            <a:spcAft>
              <a:spcPct val="15000"/>
            </a:spcAft>
            <a:buChar char="••"/>
          </a:pPr>
          <a:r>
            <a:rPr lang="en-GB" sz="900" kern="1200" dirty="0" smtClean="0"/>
            <a:t>Allocation Process</a:t>
          </a:r>
        </a:p>
        <a:p>
          <a:pPr marL="57150" lvl="1" indent="-57150" algn="l" defTabSz="400050">
            <a:lnSpc>
              <a:spcPct val="90000"/>
            </a:lnSpc>
            <a:spcBef>
              <a:spcPct val="0"/>
            </a:spcBef>
            <a:spcAft>
              <a:spcPct val="15000"/>
            </a:spcAft>
            <a:buChar char="••"/>
          </a:pPr>
          <a:r>
            <a:rPr lang="en-GB" sz="900" kern="1200" dirty="0" smtClean="0"/>
            <a:t>Application, assessment  and  </a:t>
          </a:r>
          <a:r>
            <a:rPr lang="en-GB" sz="900" kern="1200" dirty="0" err="1" smtClean="0"/>
            <a:t>CfD</a:t>
          </a:r>
          <a:r>
            <a:rPr lang="en-GB" sz="900" kern="1200" dirty="0" smtClean="0"/>
            <a:t> contract award</a:t>
          </a:r>
        </a:p>
        <a:p>
          <a:pPr marL="57150" lvl="1" indent="-57150" algn="l" defTabSz="400050">
            <a:lnSpc>
              <a:spcPct val="90000"/>
            </a:lnSpc>
            <a:spcBef>
              <a:spcPct val="0"/>
            </a:spcBef>
            <a:spcAft>
              <a:spcPct val="15000"/>
            </a:spcAft>
            <a:buChar char="••"/>
          </a:pPr>
          <a:r>
            <a:rPr lang="en-GB" sz="900" kern="1200" dirty="0" err="1" smtClean="0"/>
            <a:t>CfD</a:t>
          </a:r>
          <a:r>
            <a:rPr lang="en-GB" sz="900" kern="1200" dirty="0" smtClean="0"/>
            <a:t> is signed</a:t>
          </a:r>
        </a:p>
      </dsp:txBody>
      <dsp:txXfrm>
        <a:off x="1530880" y="356670"/>
        <a:ext cx="1008336" cy="1302882"/>
      </dsp:txXfrm>
    </dsp:sp>
    <dsp:sp modelId="{A73BBC7A-D4E2-45CB-A30E-9F0C102C8B8B}">
      <dsp:nvSpPr>
        <dsp:cNvPr id="0" name=""/>
        <dsp:cNvSpPr/>
      </dsp:nvSpPr>
      <dsp:spPr>
        <a:xfrm>
          <a:off x="2677695" y="875298"/>
          <a:ext cx="227068" cy="265627"/>
        </a:xfrm>
        <a:prstGeom prst="rightArrow">
          <a:avLst>
            <a:gd name="adj1" fmla="val 60000"/>
            <a:gd name="adj2" fmla="val 50000"/>
          </a:avLst>
        </a:prstGeom>
        <a:solidFill>
          <a:schemeClr val="accent6">
            <a:shade val="90000"/>
            <a:hueOff val="0"/>
            <a:satOff val="-8349"/>
            <a:lumOff val="7979"/>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n-GB" sz="1000" kern="1200"/>
        </a:p>
      </dsp:txBody>
      <dsp:txXfrm>
        <a:off x="2677695" y="928423"/>
        <a:ext cx="158948" cy="159377"/>
      </dsp:txXfrm>
    </dsp:sp>
    <dsp:sp modelId="{488FAECF-5C45-4E19-BB4D-8DE4652FE568}">
      <dsp:nvSpPr>
        <dsp:cNvPr id="0" name=""/>
        <dsp:cNvSpPr/>
      </dsp:nvSpPr>
      <dsp:spPr>
        <a:xfrm>
          <a:off x="2999019" y="325299"/>
          <a:ext cx="1071078" cy="1365624"/>
        </a:xfrm>
        <a:prstGeom prst="roundRect">
          <a:avLst>
            <a:gd name="adj" fmla="val 10000"/>
          </a:avLst>
        </a:prstGeom>
        <a:solidFill>
          <a:schemeClr val="accent6">
            <a:shade val="80000"/>
            <a:hueOff val="0"/>
            <a:satOff val="-13528"/>
            <a:lumOff val="1352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t" anchorCtr="0">
          <a:noAutofit/>
        </a:bodyPr>
        <a:lstStyle/>
        <a:p>
          <a:pPr lvl="0" algn="l" defTabSz="533400">
            <a:lnSpc>
              <a:spcPct val="90000"/>
            </a:lnSpc>
            <a:spcBef>
              <a:spcPct val="0"/>
            </a:spcBef>
            <a:spcAft>
              <a:spcPct val="35000"/>
            </a:spcAft>
          </a:pPr>
          <a:r>
            <a:rPr lang="en-GB" sz="1200" kern="1200" dirty="0" smtClean="0"/>
            <a:t>Phase 2</a:t>
          </a:r>
          <a:endParaRPr lang="en-GB" sz="1200" kern="1200" dirty="0"/>
        </a:p>
        <a:p>
          <a:pPr marL="57150" lvl="1" indent="-57150" algn="l" defTabSz="400050">
            <a:lnSpc>
              <a:spcPct val="90000"/>
            </a:lnSpc>
            <a:spcBef>
              <a:spcPct val="0"/>
            </a:spcBef>
            <a:spcAft>
              <a:spcPct val="15000"/>
            </a:spcAft>
            <a:buChar char="••"/>
          </a:pPr>
          <a:r>
            <a:rPr lang="en-GB" sz="900" kern="1200" dirty="0" smtClean="0"/>
            <a:t>Project Achieves Financial Close</a:t>
          </a:r>
          <a:endParaRPr lang="en-GB" sz="900" kern="1200" dirty="0"/>
        </a:p>
        <a:p>
          <a:pPr marL="57150" lvl="1" indent="-57150" algn="l" defTabSz="400050">
            <a:lnSpc>
              <a:spcPct val="90000"/>
            </a:lnSpc>
            <a:spcBef>
              <a:spcPct val="0"/>
            </a:spcBef>
            <a:spcAft>
              <a:spcPct val="15000"/>
            </a:spcAft>
            <a:buChar char="••"/>
          </a:pPr>
          <a:r>
            <a:rPr lang="en-GB" sz="900" kern="1200" dirty="0" smtClean="0"/>
            <a:t>Substantial Financial Commitment  Satisfied</a:t>
          </a:r>
          <a:endParaRPr lang="en-GB" sz="900" kern="1200" dirty="0"/>
        </a:p>
        <a:p>
          <a:pPr marL="57150" lvl="1" indent="-57150" algn="l" defTabSz="400050">
            <a:lnSpc>
              <a:spcPct val="90000"/>
            </a:lnSpc>
            <a:spcBef>
              <a:spcPct val="0"/>
            </a:spcBef>
            <a:spcAft>
              <a:spcPct val="15000"/>
            </a:spcAft>
            <a:buChar char="••"/>
          </a:pPr>
          <a:r>
            <a:rPr lang="en-GB" sz="900" kern="1200" dirty="0" smtClean="0"/>
            <a:t>Commissioning of project begins</a:t>
          </a:r>
          <a:endParaRPr lang="en-GB" sz="900" kern="1200" dirty="0"/>
        </a:p>
      </dsp:txBody>
      <dsp:txXfrm>
        <a:off x="3030390" y="356670"/>
        <a:ext cx="1008336" cy="1302882"/>
      </dsp:txXfrm>
    </dsp:sp>
    <dsp:sp modelId="{28D8ECD3-CC14-4223-BB8A-CD238446B948}">
      <dsp:nvSpPr>
        <dsp:cNvPr id="0" name=""/>
        <dsp:cNvSpPr/>
      </dsp:nvSpPr>
      <dsp:spPr>
        <a:xfrm>
          <a:off x="4177205" y="875298"/>
          <a:ext cx="227068" cy="265627"/>
        </a:xfrm>
        <a:prstGeom prst="rightArrow">
          <a:avLst>
            <a:gd name="adj1" fmla="val 60000"/>
            <a:gd name="adj2" fmla="val 50000"/>
          </a:avLst>
        </a:prstGeom>
        <a:solidFill>
          <a:schemeClr val="accent6">
            <a:shade val="90000"/>
            <a:hueOff val="0"/>
            <a:satOff val="-16699"/>
            <a:lumOff val="15959"/>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n-GB" sz="1000" kern="1200"/>
        </a:p>
      </dsp:txBody>
      <dsp:txXfrm>
        <a:off x="4177205" y="928423"/>
        <a:ext cx="158948" cy="159377"/>
      </dsp:txXfrm>
    </dsp:sp>
    <dsp:sp modelId="{88800063-13AD-49EE-8069-51F54D0F64A6}">
      <dsp:nvSpPr>
        <dsp:cNvPr id="0" name=""/>
        <dsp:cNvSpPr/>
      </dsp:nvSpPr>
      <dsp:spPr>
        <a:xfrm>
          <a:off x="4498529" y="325299"/>
          <a:ext cx="1071078" cy="1365624"/>
        </a:xfrm>
        <a:prstGeom prst="roundRect">
          <a:avLst>
            <a:gd name="adj" fmla="val 10000"/>
          </a:avLst>
        </a:prstGeom>
        <a:solidFill>
          <a:schemeClr val="accent6">
            <a:shade val="80000"/>
            <a:hueOff val="0"/>
            <a:satOff val="-20293"/>
            <a:lumOff val="2028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t" anchorCtr="0">
          <a:noAutofit/>
        </a:bodyPr>
        <a:lstStyle/>
        <a:p>
          <a:pPr lvl="0" algn="l" defTabSz="533400">
            <a:lnSpc>
              <a:spcPct val="90000"/>
            </a:lnSpc>
            <a:spcBef>
              <a:spcPct val="0"/>
            </a:spcBef>
            <a:spcAft>
              <a:spcPct val="35000"/>
            </a:spcAft>
          </a:pPr>
          <a:r>
            <a:rPr lang="en-GB" sz="1200" kern="1200" dirty="0" smtClean="0"/>
            <a:t>Phase 3</a:t>
          </a:r>
          <a:endParaRPr lang="en-GB" sz="1200" kern="1200" dirty="0"/>
        </a:p>
        <a:p>
          <a:pPr marL="57150" lvl="1" indent="-57150" algn="l" defTabSz="400050">
            <a:lnSpc>
              <a:spcPct val="90000"/>
            </a:lnSpc>
            <a:spcBef>
              <a:spcPct val="0"/>
            </a:spcBef>
            <a:spcAft>
              <a:spcPct val="15000"/>
            </a:spcAft>
            <a:buChar char="••"/>
          </a:pPr>
          <a:r>
            <a:rPr lang="en-GB" sz="900" kern="1200" dirty="0" smtClean="0"/>
            <a:t>Conditions Precedent satisfied under contract</a:t>
          </a:r>
          <a:endParaRPr lang="en-GB" sz="900" kern="1200" dirty="0"/>
        </a:p>
        <a:p>
          <a:pPr marL="57150" lvl="1" indent="-57150" algn="l" defTabSz="400050">
            <a:lnSpc>
              <a:spcPct val="90000"/>
            </a:lnSpc>
            <a:spcBef>
              <a:spcPct val="0"/>
            </a:spcBef>
            <a:spcAft>
              <a:spcPct val="15000"/>
            </a:spcAft>
            <a:buChar char="••"/>
          </a:pPr>
          <a:r>
            <a:rPr lang="en-GB" sz="900" kern="1200" dirty="0" smtClean="0"/>
            <a:t>Generation commences</a:t>
          </a:r>
          <a:endParaRPr lang="en-GB" sz="900" kern="1200" dirty="0"/>
        </a:p>
      </dsp:txBody>
      <dsp:txXfrm>
        <a:off x="4529900" y="356670"/>
        <a:ext cx="1008336" cy="1302882"/>
      </dsp:txXfrm>
    </dsp:sp>
    <dsp:sp modelId="{004CD9B0-3120-4379-A3EF-D0E2BA60742D}">
      <dsp:nvSpPr>
        <dsp:cNvPr id="0" name=""/>
        <dsp:cNvSpPr/>
      </dsp:nvSpPr>
      <dsp:spPr>
        <a:xfrm>
          <a:off x="5676715" y="875298"/>
          <a:ext cx="227068" cy="265627"/>
        </a:xfrm>
        <a:prstGeom prst="rightArrow">
          <a:avLst>
            <a:gd name="adj1" fmla="val 60000"/>
            <a:gd name="adj2" fmla="val 50000"/>
          </a:avLst>
        </a:prstGeom>
        <a:solidFill>
          <a:schemeClr val="accent6">
            <a:shade val="90000"/>
            <a:hueOff val="0"/>
            <a:satOff val="-25048"/>
            <a:lumOff val="23938"/>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n-GB" sz="1000" kern="1200"/>
        </a:p>
      </dsp:txBody>
      <dsp:txXfrm>
        <a:off x="5676715" y="928423"/>
        <a:ext cx="158948" cy="159377"/>
      </dsp:txXfrm>
    </dsp:sp>
    <dsp:sp modelId="{214AFCAA-EFFE-4C33-A718-05F1D71967F0}">
      <dsp:nvSpPr>
        <dsp:cNvPr id="0" name=""/>
        <dsp:cNvSpPr/>
      </dsp:nvSpPr>
      <dsp:spPr>
        <a:xfrm>
          <a:off x="5998038" y="325299"/>
          <a:ext cx="1071078" cy="1365624"/>
        </a:xfrm>
        <a:prstGeom prst="roundRect">
          <a:avLst>
            <a:gd name="adj" fmla="val 10000"/>
          </a:avLst>
        </a:prstGeom>
        <a:solidFill>
          <a:schemeClr val="accent6">
            <a:shade val="80000"/>
            <a:hueOff val="0"/>
            <a:satOff val="-27057"/>
            <a:lumOff val="2705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t" anchorCtr="0">
          <a:noAutofit/>
        </a:bodyPr>
        <a:lstStyle/>
        <a:p>
          <a:pPr lvl="0" algn="l" defTabSz="533400">
            <a:lnSpc>
              <a:spcPct val="90000"/>
            </a:lnSpc>
            <a:spcBef>
              <a:spcPct val="0"/>
            </a:spcBef>
            <a:spcAft>
              <a:spcPct val="35000"/>
            </a:spcAft>
          </a:pPr>
          <a:r>
            <a:rPr lang="en-GB" sz="1200" kern="1200" dirty="0" smtClean="0"/>
            <a:t>Phase 4</a:t>
          </a:r>
          <a:endParaRPr lang="en-GB" sz="1200" kern="1200" dirty="0"/>
        </a:p>
        <a:p>
          <a:pPr marL="57150" lvl="1" indent="-57150" algn="l" defTabSz="400050">
            <a:lnSpc>
              <a:spcPct val="90000"/>
            </a:lnSpc>
            <a:spcBef>
              <a:spcPct val="0"/>
            </a:spcBef>
            <a:spcAft>
              <a:spcPct val="15000"/>
            </a:spcAft>
            <a:buChar char="••"/>
          </a:pPr>
          <a:r>
            <a:rPr lang="en-GB" sz="900" kern="1200" dirty="0" smtClean="0"/>
            <a:t>Payments start under the </a:t>
          </a:r>
          <a:r>
            <a:rPr lang="en-GB" sz="900" kern="1200" dirty="0" err="1" smtClean="0"/>
            <a:t>CfD</a:t>
          </a:r>
          <a:endParaRPr lang="en-GB" sz="900" kern="1200" dirty="0"/>
        </a:p>
        <a:p>
          <a:pPr marL="57150" lvl="1" indent="-57150" algn="l" defTabSz="400050">
            <a:lnSpc>
              <a:spcPct val="90000"/>
            </a:lnSpc>
            <a:spcBef>
              <a:spcPct val="0"/>
            </a:spcBef>
            <a:spcAft>
              <a:spcPct val="15000"/>
            </a:spcAft>
            <a:buChar char="••"/>
          </a:pPr>
          <a:r>
            <a:rPr lang="en-GB" sz="900" kern="1200" dirty="0" smtClean="0"/>
            <a:t>Updates to contractual parameters (indexation, reference prices)</a:t>
          </a:r>
          <a:endParaRPr lang="en-GB" sz="900" kern="1200" dirty="0"/>
        </a:p>
        <a:p>
          <a:pPr marL="57150" lvl="1" indent="-57150" algn="l" defTabSz="400050">
            <a:lnSpc>
              <a:spcPct val="90000"/>
            </a:lnSpc>
            <a:spcBef>
              <a:spcPct val="0"/>
            </a:spcBef>
            <a:spcAft>
              <a:spcPct val="15000"/>
            </a:spcAft>
            <a:buChar char="••"/>
          </a:pPr>
          <a:r>
            <a:rPr lang="en-GB" sz="900" kern="1200" dirty="0" smtClean="0"/>
            <a:t>Contract expires</a:t>
          </a:r>
          <a:endParaRPr lang="en-GB" sz="900" kern="1200" dirty="0"/>
        </a:p>
      </dsp:txBody>
      <dsp:txXfrm>
        <a:off x="6029409" y="356670"/>
        <a:ext cx="1008336" cy="1302882"/>
      </dsp:txXfrm>
    </dsp:sp>
    <dsp:sp modelId="{8A2ECE15-BE3F-4020-A9CC-0DA8B833B819}">
      <dsp:nvSpPr>
        <dsp:cNvPr id="0" name=""/>
        <dsp:cNvSpPr/>
      </dsp:nvSpPr>
      <dsp:spPr>
        <a:xfrm>
          <a:off x="7176225" y="875298"/>
          <a:ext cx="227068" cy="265627"/>
        </a:xfrm>
        <a:prstGeom prst="rightArrow">
          <a:avLst>
            <a:gd name="adj1" fmla="val 60000"/>
            <a:gd name="adj2" fmla="val 50000"/>
          </a:avLst>
        </a:prstGeom>
        <a:solidFill>
          <a:schemeClr val="accent6">
            <a:shade val="90000"/>
            <a:hueOff val="0"/>
            <a:satOff val="-33397"/>
            <a:lumOff val="31918"/>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n-GB" sz="1000" kern="1200"/>
        </a:p>
      </dsp:txBody>
      <dsp:txXfrm>
        <a:off x="7176225" y="928423"/>
        <a:ext cx="158948" cy="159377"/>
      </dsp:txXfrm>
    </dsp:sp>
    <dsp:sp modelId="{4D900282-7B35-4938-9116-3F30B4BFEF8B}">
      <dsp:nvSpPr>
        <dsp:cNvPr id="0" name=""/>
        <dsp:cNvSpPr/>
      </dsp:nvSpPr>
      <dsp:spPr>
        <a:xfrm>
          <a:off x="7497548" y="325299"/>
          <a:ext cx="1071078" cy="1365624"/>
        </a:xfrm>
        <a:prstGeom prst="roundRect">
          <a:avLst>
            <a:gd name="adj" fmla="val 10000"/>
          </a:avLst>
        </a:prstGeom>
        <a:solidFill>
          <a:schemeClr val="accent6">
            <a:shade val="80000"/>
            <a:hueOff val="0"/>
            <a:satOff val="-33821"/>
            <a:lumOff val="3381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t" anchorCtr="0">
          <a:noAutofit/>
        </a:bodyPr>
        <a:lstStyle/>
        <a:p>
          <a:pPr lvl="0" algn="l" defTabSz="533400">
            <a:lnSpc>
              <a:spcPct val="90000"/>
            </a:lnSpc>
            <a:spcBef>
              <a:spcPct val="0"/>
            </a:spcBef>
            <a:spcAft>
              <a:spcPct val="35000"/>
            </a:spcAft>
          </a:pPr>
          <a:r>
            <a:rPr lang="en-GB" sz="1200" kern="1200" dirty="0" smtClean="0"/>
            <a:t>Phase 5</a:t>
          </a:r>
          <a:endParaRPr lang="en-GB" sz="1200" kern="1200" dirty="0"/>
        </a:p>
        <a:p>
          <a:pPr marL="57150" lvl="1" indent="-57150" algn="l" defTabSz="400050">
            <a:lnSpc>
              <a:spcPct val="90000"/>
            </a:lnSpc>
            <a:spcBef>
              <a:spcPct val="0"/>
            </a:spcBef>
            <a:spcAft>
              <a:spcPct val="15000"/>
            </a:spcAft>
            <a:buChar char="••"/>
          </a:pPr>
          <a:r>
            <a:rPr lang="en-GB" sz="900" kern="1200" dirty="0" smtClean="0"/>
            <a:t>Potential for contract variation (e.g. change in law)</a:t>
          </a:r>
          <a:endParaRPr lang="en-GB" sz="900" kern="1200" dirty="0"/>
        </a:p>
        <a:p>
          <a:pPr marL="57150" lvl="1" indent="-57150" algn="l" defTabSz="400050">
            <a:lnSpc>
              <a:spcPct val="90000"/>
            </a:lnSpc>
            <a:spcBef>
              <a:spcPct val="0"/>
            </a:spcBef>
            <a:spcAft>
              <a:spcPct val="15000"/>
            </a:spcAft>
            <a:buChar char="••"/>
          </a:pPr>
          <a:r>
            <a:rPr lang="en-GB" sz="900" kern="1200" dirty="0" smtClean="0"/>
            <a:t>Contract termination</a:t>
          </a:r>
          <a:endParaRPr lang="en-GB" sz="900" kern="1200" dirty="0"/>
        </a:p>
      </dsp:txBody>
      <dsp:txXfrm>
        <a:off x="7528919" y="356670"/>
        <a:ext cx="1008336" cy="1302882"/>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55925" cy="4968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62388" y="0"/>
            <a:ext cx="2955925" cy="496888"/>
          </a:xfrm>
          <a:prstGeom prst="rect">
            <a:avLst/>
          </a:prstGeom>
        </p:spPr>
        <p:txBody>
          <a:bodyPr vert="horz" lIns="91440" tIns="45720" rIns="91440" bIns="45720" rtlCol="0"/>
          <a:lstStyle>
            <a:lvl1pPr algn="r">
              <a:defRPr sz="1200"/>
            </a:lvl1pPr>
          </a:lstStyle>
          <a:p>
            <a:fld id="{FB09EB8E-9A0A-4407-9A9B-1771AC62398E}" type="datetimeFigureOut">
              <a:rPr lang="en-GB" smtClean="0"/>
              <a:t>13/09/2013</a:t>
            </a:fld>
            <a:endParaRPr lang="en-GB"/>
          </a:p>
        </p:txBody>
      </p:sp>
      <p:sp>
        <p:nvSpPr>
          <p:cNvPr id="4" name="Footer Placeholder 3"/>
          <p:cNvSpPr>
            <a:spLocks noGrp="1"/>
          </p:cNvSpPr>
          <p:nvPr>
            <p:ph type="ftr" sz="quarter" idx="2"/>
          </p:nvPr>
        </p:nvSpPr>
        <p:spPr>
          <a:xfrm>
            <a:off x="0" y="9432925"/>
            <a:ext cx="2955925" cy="496888"/>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62388" y="9432925"/>
            <a:ext cx="2955925" cy="496888"/>
          </a:xfrm>
          <a:prstGeom prst="rect">
            <a:avLst/>
          </a:prstGeom>
        </p:spPr>
        <p:txBody>
          <a:bodyPr vert="horz" lIns="91440" tIns="45720" rIns="91440" bIns="45720" rtlCol="0" anchor="b"/>
          <a:lstStyle>
            <a:lvl1pPr algn="r">
              <a:defRPr sz="1200"/>
            </a:lvl1pPr>
          </a:lstStyle>
          <a:p>
            <a:fld id="{012C8ADB-E3FC-434F-83E2-B10ADCC6696B}" type="slidenum">
              <a:rPr lang="en-GB" smtClean="0"/>
              <a:t>‹#›</a:t>
            </a:fld>
            <a:endParaRPr lang="en-GB"/>
          </a:p>
        </p:txBody>
      </p:sp>
    </p:spTree>
    <p:extLst>
      <p:ext uri="{BB962C8B-B14F-4D97-AF65-F5344CB8AC3E}">
        <p14:creationId xmlns:p14="http://schemas.microsoft.com/office/powerpoint/2010/main" val="316853060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55290" cy="49657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63032" y="0"/>
            <a:ext cx="2955290" cy="496570"/>
          </a:xfrm>
          <a:prstGeom prst="rect">
            <a:avLst/>
          </a:prstGeom>
        </p:spPr>
        <p:txBody>
          <a:bodyPr vert="horz" lIns="91440" tIns="45720" rIns="91440" bIns="45720" rtlCol="0"/>
          <a:lstStyle>
            <a:lvl1pPr algn="r">
              <a:defRPr sz="1200"/>
            </a:lvl1pPr>
          </a:lstStyle>
          <a:p>
            <a:fld id="{FB1BE3D0-C082-48EC-897C-DE2420D7AA92}" type="datetimeFigureOut">
              <a:rPr lang="en-GB" smtClean="0"/>
              <a:t>13/09/2013</a:t>
            </a:fld>
            <a:endParaRPr lang="en-GB"/>
          </a:p>
        </p:txBody>
      </p:sp>
      <p:sp>
        <p:nvSpPr>
          <p:cNvPr id="4" name="Slide Image Placeholder 3"/>
          <p:cNvSpPr>
            <a:spLocks noGrp="1" noRot="1" noChangeAspect="1"/>
          </p:cNvSpPr>
          <p:nvPr>
            <p:ph type="sldImg" idx="2"/>
          </p:nvPr>
        </p:nvSpPr>
        <p:spPr>
          <a:xfrm>
            <a:off x="927100" y="744538"/>
            <a:ext cx="4965700" cy="372427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1990" y="4717415"/>
            <a:ext cx="5455920" cy="446913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33106"/>
            <a:ext cx="2955290" cy="49657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63032" y="9433106"/>
            <a:ext cx="2955290" cy="496570"/>
          </a:xfrm>
          <a:prstGeom prst="rect">
            <a:avLst/>
          </a:prstGeom>
        </p:spPr>
        <p:txBody>
          <a:bodyPr vert="horz" lIns="91440" tIns="45720" rIns="91440" bIns="45720" rtlCol="0" anchor="b"/>
          <a:lstStyle>
            <a:lvl1pPr algn="r">
              <a:defRPr sz="1200"/>
            </a:lvl1pPr>
          </a:lstStyle>
          <a:p>
            <a:fld id="{0535BC74-9825-4059-A28D-A06499D9E8D6}" type="slidenum">
              <a:rPr lang="en-GB" smtClean="0"/>
              <a:t>‹#›</a:t>
            </a:fld>
            <a:endParaRPr lang="en-GB"/>
          </a:p>
        </p:txBody>
      </p:sp>
    </p:spTree>
    <p:extLst>
      <p:ext uri="{BB962C8B-B14F-4D97-AF65-F5344CB8AC3E}">
        <p14:creationId xmlns:p14="http://schemas.microsoft.com/office/powerpoint/2010/main" val="2071390543"/>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535BC74-9825-4059-A28D-A06499D9E8D6}" type="slidenum">
              <a:rPr lang="en-GB" smtClean="0"/>
              <a:t>1</a:t>
            </a:fld>
            <a:endParaRPr lang="en-GB"/>
          </a:p>
        </p:txBody>
      </p:sp>
    </p:spTree>
    <p:extLst>
      <p:ext uri="{BB962C8B-B14F-4D97-AF65-F5344CB8AC3E}">
        <p14:creationId xmlns:p14="http://schemas.microsoft.com/office/powerpoint/2010/main" val="23960710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535BC74-9825-4059-A28D-A06499D9E8D6}" type="slidenum">
              <a:rPr lang="en-GB" smtClean="0"/>
              <a:t>2</a:t>
            </a:fld>
            <a:endParaRPr lang="en-GB"/>
          </a:p>
        </p:txBody>
      </p:sp>
    </p:spTree>
    <p:extLst>
      <p:ext uri="{BB962C8B-B14F-4D97-AF65-F5344CB8AC3E}">
        <p14:creationId xmlns:p14="http://schemas.microsoft.com/office/powerpoint/2010/main" val="34872017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535BC74-9825-4059-A28D-A06499D9E8D6}" type="slidenum">
              <a:rPr lang="en-GB" smtClean="0"/>
              <a:t>3</a:t>
            </a:fld>
            <a:endParaRPr lang="en-GB"/>
          </a:p>
        </p:txBody>
      </p:sp>
    </p:spTree>
    <p:extLst>
      <p:ext uri="{BB962C8B-B14F-4D97-AF65-F5344CB8AC3E}">
        <p14:creationId xmlns:p14="http://schemas.microsoft.com/office/powerpoint/2010/main" val="14411441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535BC74-9825-4059-A28D-A06499D9E8D6}" type="slidenum">
              <a:rPr lang="en-GB" smtClean="0"/>
              <a:t>4</a:t>
            </a:fld>
            <a:endParaRPr lang="en-GB"/>
          </a:p>
        </p:txBody>
      </p:sp>
    </p:spTree>
    <p:extLst>
      <p:ext uri="{BB962C8B-B14F-4D97-AF65-F5344CB8AC3E}">
        <p14:creationId xmlns:p14="http://schemas.microsoft.com/office/powerpoint/2010/main" val="38422372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baseline="0" dirty="0" smtClean="0"/>
              <a:t> </a:t>
            </a:r>
          </a:p>
        </p:txBody>
      </p:sp>
      <p:sp>
        <p:nvSpPr>
          <p:cNvPr id="4" name="Slide Number Placeholder 3"/>
          <p:cNvSpPr>
            <a:spLocks noGrp="1"/>
          </p:cNvSpPr>
          <p:nvPr>
            <p:ph type="sldNum" sz="quarter" idx="10"/>
          </p:nvPr>
        </p:nvSpPr>
        <p:spPr/>
        <p:txBody>
          <a:bodyPr/>
          <a:lstStyle/>
          <a:p>
            <a:fld id="{0535BC74-9825-4059-A28D-A06499D9E8D6}" type="slidenum">
              <a:rPr lang="en-GB" smtClean="0"/>
              <a:t>5</a:t>
            </a:fld>
            <a:endParaRPr lang="en-GB"/>
          </a:p>
        </p:txBody>
      </p:sp>
    </p:spTree>
    <p:extLst>
      <p:ext uri="{BB962C8B-B14F-4D97-AF65-F5344CB8AC3E}">
        <p14:creationId xmlns:p14="http://schemas.microsoft.com/office/powerpoint/2010/main" val="31848190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aseline="0" dirty="0" smtClean="0"/>
          </a:p>
        </p:txBody>
      </p:sp>
      <p:sp>
        <p:nvSpPr>
          <p:cNvPr id="4" name="Slide Number Placeholder 3"/>
          <p:cNvSpPr>
            <a:spLocks noGrp="1"/>
          </p:cNvSpPr>
          <p:nvPr>
            <p:ph type="sldNum" sz="quarter" idx="10"/>
          </p:nvPr>
        </p:nvSpPr>
        <p:spPr/>
        <p:txBody>
          <a:bodyPr/>
          <a:lstStyle/>
          <a:p>
            <a:fld id="{0535BC74-9825-4059-A28D-A06499D9E8D6}" type="slidenum">
              <a:rPr lang="en-GB" smtClean="0"/>
              <a:t>7</a:t>
            </a:fld>
            <a:endParaRPr lang="en-GB"/>
          </a:p>
        </p:txBody>
      </p:sp>
    </p:spTree>
    <p:extLst>
      <p:ext uri="{BB962C8B-B14F-4D97-AF65-F5344CB8AC3E}">
        <p14:creationId xmlns:p14="http://schemas.microsoft.com/office/powerpoint/2010/main" val="222788097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3083" name="Picture 11" descr="front com"/>
          <p:cNvPicPr>
            <a:picLocks noChangeAspect="1" noChangeArrowheads="1"/>
          </p:cNvPicPr>
          <p:nvPr userDrawn="1"/>
        </p:nvPicPr>
        <p:blipFill>
          <a:blip r:embed="rId2" cstate="print"/>
          <a:srcRect l="8195" t="20126" r="7840" b="7307"/>
          <a:stretch>
            <a:fillRect/>
          </a:stretch>
        </p:blipFill>
        <p:spPr bwMode="auto">
          <a:xfrm>
            <a:off x="0" y="1268760"/>
            <a:ext cx="9144000" cy="5587653"/>
          </a:xfrm>
          <a:prstGeom prst="rect">
            <a:avLst/>
          </a:prstGeom>
          <a:noFill/>
        </p:spPr>
      </p:pic>
      <p:sp>
        <p:nvSpPr>
          <p:cNvPr id="3074" name="Rectangle 2"/>
          <p:cNvSpPr>
            <a:spLocks noGrp="1" noChangeArrowheads="1"/>
          </p:cNvSpPr>
          <p:nvPr>
            <p:ph type="ctrTitle"/>
          </p:nvPr>
        </p:nvSpPr>
        <p:spPr>
          <a:xfrm>
            <a:off x="900113" y="1916113"/>
            <a:ext cx="7772400" cy="1441450"/>
          </a:xfrm>
        </p:spPr>
        <p:txBody>
          <a:bodyPr/>
          <a:lstStyle>
            <a:lvl1pPr>
              <a:defRPr sz="4500" b="0">
                <a:solidFill>
                  <a:schemeClr val="bg1"/>
                </a:solidFill>
              </a:defRPr>
            </a:lvl1pPr>
          </a:lstStyle>
          <a:p>
            <a:r>
              <a:rPr lang="en-US" smtClean="0"/>
              <a:t>Click to edit Master title style</a:t>
            </a:r>
            <a:endParaRPr lang="en-GB"/>
          </a:p>
        </p:txBody>
      </p:sp>
      <p:sp>
        <p:nvSpPr>
          <p:cNvPr id="3075" name="Rectangle 3"/>
          <p:cNvSpPr>
            <a:spLocks noGrp="1" noChangeArrowheads="1"/>
          </p:cNvSpPr>
          <p:nvPr>
            <p:ph type="subTitle" idx="1"/>
          </p:nvPr>
        </p:nvSpPr>
        <p:spPr>
          <a:xfrm>
            <a:off x="900113" y="3357563"/>
            <a:ext cx="7775575" cy="1223962"/>
          </a:xfrm>
        </p:spPr>
        <p:txBody>
          <a:bodyPr/>
          <a:lstStyle>
            <a:lvl1pPr marL="0" indent="0">
              <a:buFontTx/>
              <a:buNone/>
              <a:defRPr sz="3600">
                <a:solidFill>
                  <a:schemeClr val="bg1"/>
                </a:solidFill>
              </a:defRPr>
            </a:lvl1pPr>
          </a:lstStyle>
          <a:p>
            <a:r>
              <a:rPr lang="en-US" smtClean="0"/>
              <a:t>Click to edit Master subtitle style</a:t>
            </a:r>
            <a:endParaRPr lang="en-GB"/>
          </a:p>
        </p:txBody>
      </p:sp>
      <p:pic>
        <p:nvPicPr>
          <p:cNvPr id="2050" name="Picture 2" descr="DECC_CYAN_AW"/>
          <p:cNvPicPr>
            <a:picLocks noChangeAspect="1" noChangeArrowheads="1"/>
          </p:cNvPicPr>
          <p:nvPr userDrawn="1"/>
        </p:nvPicPr>
        <p:blipFill>
          <a:blip r:embed="rId3" cstate="print"/>
          <a:srcRect/>
          <a:stretch>
            <a:fillRect/>
          </a:stretch>
        </p:blipFill>
        <p:spPr bwMode="auto">
          <a:xfrm>
            <a:off x="7452320" y="188640"/>
            <a:ext cx="1485900" cy="990600"/>
          </a:xfrm>
          <a:prstGeom prst="rect">
            <a:avLst/>
          </a:prstGeom>
          <a:noFill/>
          <a:ln w="9525">
            <a:noFill/>
            <a:miter lim="800000"/>
            <a:headEnd/>
            <a:tailEnd/>
          </a:ln>
        </p:spPr>
      </p:pic>
    </p:spTree>
    <p:extLst>
      <p:ext uri="{BB962C8B-B14F-4D97-AF65-F5344CB8AC3E}">
        <p14:creationId xmlns:p14="http://schemas.microsoft.com/office/powerpoint/2010/main" val="20311612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19385854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6688" y="142875"/>
            <a:ext cx="1871662" cy="587851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900113" y="142875"/>
            <a:ext cx="5464175" cy="58785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10324908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Rectangle 3"/>
          <p:cNvSpPr>
            <a:spLocks noGrp="1" noChangeArrowheads="1"/>
          </p:cNvSpPr>
          <p:nvPr userDrawn="1">
            <p:ph type="body" idx="1"/>
          </p:nvPr>
        </p:nvSpPr>
        <p:spPr>
          <a:xfrm>
            <a:off x="900113" y="1844675"/>
            <a:ext cx="6616700" cy="4032250"/>
          </a:xfrm>
          <a:solidFill>
            <a:schemeClr val="bg1"/>
          </a:solidFill>
        </p:spPr>
        <p:txBody>
          <a:bodyPr/>
          <a:lstStyle/>
          <a:p>
            <a:pPr marL="0" lvl="0" indent="0">
              <a:buFontTx/>
              <a:buNone/>
            </a:pPr>
            <a:r>
              <a:rPr lang="en-US" sz="3600" smtClean="0">
                <a:solidFill>
                  <a:srgbClr val="00AEEF"/>
                </a:solidFill>
              </a:rPr>
              <a:t>Click to edit Master text styles</a:t>
            </a:r>
          </a:p>
          <a:p>
            <a:pPr marL="0" lvl="1" indent="0">
              <a:buFontTx/>
              <a:buNone/>
            </a:pPr>
            <a:r>
              <a:rPr lang="en-US" sz="3600" smtClean="0">
                <a:solidFill>
                  <a:srgbClr val="00AEEF"/>
                </a:solidFill>
              </a:rPr>
              <a:t>Second level</a:t>
            </a:r>
          </a:p>
        </p:txBody>
      </p:sp>
      <p:sp>
        <p:nvSpPr>
          <p:cNvPr id="5" name="Rectangle 2"/>
          <p:cNvSpPr>
            <a:spLocks noGrp="1" noChangeArrowheads="1"/>
          </p:cNvSpPr>
          <p:nvPr userDrawn="1">
            <p:ph type="title"/>
          </p:nvPr>
        </p:nvSpPr>
        <p:spPr>
          <a:xfrm>
            <a:off x="900113" y="171450"/>
            <a:ext cx="5400675" cy="504825"/>
          </a:xfrm>
        </p:spPr>
        <p:txBody>
          <a:bodyPr/>
          <a:lstStyle/>
          <a:p>
            <a:r>
              <a:rPr lang="en-US" smtClean="0"/>
              <a:t>Click to edit Master title style</a:t>
            </a:r>
            <a:endParaRPr lang="en-GB" dirty="0"/>
          </a:p>
        </p:txBody>
      </p:sp>
    </p:spTree>
    <p:extLst>
      <p:ext uri="{BB962C8B-B14F-4D97-AF65-F5344CB8AC3E}">
        <p14:creationId xmlns:p14="http://schemas.microsoft.com/office/powerpoint/2010/main" val="12612386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8306876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900113" y="1989138"/>
            <a:ext cx="3667125" cy="40322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719638" y="1989138"/>
            <a:ext cx="3668712" cy="40322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35505584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7768199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454643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0105656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6832404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8436599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31" name="Picture 7" descr="front com"/>
          <p:cNvPicPr>
            <a:picLocks noChangeAspect="1" noChangeArrowheads="1"/>
          </p:cNvPicPr>
          <p:nvPr/>
        </p:nvPicPr>
        <p:blipFill>
          <a:blip r:embed="rId13" cstate="print"/>
          <a:srcRect l="8195" t="20126" r="7840" b="77693"/>
          <a:stretch>
            <a:fillRect/>
          </a:stretch>
        </p:blipFill>
        <p:spPr bwMode="auto">
          <a:xfrm>
            <a:off x="0" y="1268760"/>
            <a:ext cx="9144000" cy="167928"/>
          </a:xfrm>
          <a:prstGeom prst="rect">
            <a:avLst/>
          </a:prstGeom>
          <a:noFill/>
        </p:spPr>
      </p:pic>
      <p:sp>
        <p:nvSpPr>
          <p:cNvPr id="1026" name="Rectangle 2"/>
          <p:cNvSpPr>
            <a:spLocks noGrp="1" noChangeArrowheads="1"/>
          </p:cNvSpPr>
          <p:nvPr>
            <p:ph type="title"/>
          </p:nvPr>
        </p:nvSpPr>
        <p:spPr bwMode="auto">
          <a:xfrm>
            <a:off x="900113" y="142875"/>
            <a:ext cx="5400675" cy="5048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title style</a:t>
            </a:r>
            <a:endParaRPr lang="en-GB" smtClean="0"/>
          </a:p>
        </p:txBody>
      </p:sp>
      <p:sp>
        <p:nvSpPr>
          <p:cNvPr id="1027" name="Rectangle 3"/>
          <p:cNvSpPr>
            <a:spLocks noGrp="1" noChangeArrowheads="1"/>
          </p:cNvSpPr>
          <p:nvPr>
            <p:ph type="body" idx="1"/>
          </p:nvPr>
        </p:nvSpPr>
        <p:spPr bwMode="auto">
          <a:xfrm>
            <a:off x="900113" y="1989138"/>
            <a:ext cx="7488237" cy="4032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pic>
        <p:nvPicPr>
          <p:cNvPr id="2" name="Picture 2" descr="DECC_CYAN_AW"/>
          <p:cNvPicPr>
            <a:picLocks noChangeAspect="1" noChangeArrowheads="1"/>
          </p:cNvPicPr>
          <p:nvPr/>
        </p:nvPicPr>
        <p:blipFill>
          <a:blip r:embed="rId14" cstate="print"/>
          <a:srcRect/>
          <a:stretch>
            <a:fillRect/>
          </a:stretch>
        </p:blipFill>
        <p:spPr bwMode="auto">
          <a:xfrm>
            <a:off x="7452320" y="188640"/>
            <a:ext cx="1485900" cy="990600"/>
          </a:xfrm>
          <a:prstGeom prst="rect">
            <a:avLst/>
          </a:prstGeom>
          <a:noFill/>
          <a:ln w="9525">
            <a:noFill/>
            <a:miter lim="800000"/>
            <a:headEnd/>
            <a:tailEnd/>
          </a:ln>
        </p:spPr>
      </p:pic>
    </p:spTree>
    <p:extLst>
      <p:ext uri="{BB962C8B-B14F-4D97-AF65-F5344CB8AC3E}">
        <p14:creationId xmlns:p14="http://schemas.microsoft.com/office/powerpoint/2010/main" val="136105675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rtl="0" eaLnBrk="1" fontAlgn="base" hangingPunct="1">
        <a:spcBef>
          <a:spcPct val="0"/>
        </a:spcBef>
        <a:spcAft>
          <a:spcPct val="0"/>
        </a:spcAft>
        <a:defRPr sz="2200" b="1">
          <a:solidFill>
            <a:srgbClr val="7B7979"/>
          </a:solidFill>
          <a:latin typeface="+mj-lt"/>
          <a:ea typeface="+mj-ea"/>
          <a:cs typeface="+mj-cs"/>
        </a:defRPr>
      </a:lvl1pPr>
      <a:lvl2pPr algn="l" rtl="0" eaLnBrk="1" fontAlgn="base" hangingPunct="1">
        <a:spcBef>
          <a:spcPct val="0"/>
        </a:spcBef>
        <a:spcAft>
          <a:spcPct val="0"/>
        </a:spcAft>
        <a:defRPr sz="2200" b="1">
          <a:solidFill>
            <a:srgbClr val="7B7979"/>
          </a:solidFill>
          <a:latin typeface="Arial" pitchFamily="34" charset="0"/>
        </a:defRPr>
      </a:lvl2pPr>
      <a:lvl3pPr algn="l" rtl="0" eaLnBrk="1" fontAlgn="base" hangingPunct="1">
        <a:spcBef>
          <a:spcPct val="0"/>
        </a:spcBef>
        <a:spcAft>
          <a:spcPct val="0"/>
        </a:spcAft>
        <a:defRPr sz="2200" b="1">
          <a:solidFill>
            <a:srgbClr val="7B7979"/>
          </a:solidFill>
          <a:latin typeface="Arial" pitchFamily="34" charset="0"/>
        </a:defRPr>
      </a:lvl3pPr>
      <a:lvl4pPr algn="l" rtl="0" eaLnBrk="1" fontAlgn="base" hangingPunct="1">
        <a:spcBef>
          <a:spcPct val="0"/>
        </a:spcBef>
        <a:spcAft>
          <a:spcPct val="0"/>
        </a:spcAft>
        <a:defRPr sz="2200" b="1">
          <a:solidFill>
            <a:srgbClr val="7B7979"/>
          </a:solidFill>
          <a:latin typeface="Arial" pitchFamily="34" charset="0"/>
        </a:defRPr>
      </a:lvl4pPr>
      <a:lvl5pPr algn="l" rtl="0" eaLnBrk="1" fontAlgn="base" hangingPunct="1">
        <a:spcBef>
          <a:spcPct val="0"/>
        </a:spcBef>
        <a:spcAft>
          <a:spcPct val="0"/>
        </a:spcAft>
        <a:defRPr sz="2200" b="1">
          <a:solidFill>
            <a:srgbClr val="7B7979"/>
          </a:solidFill>
          <a:latin typeface="Arial" pitchFamily="34" charset="0"/>
        </a:defRPr>
      </a:lvl5pPr>
      <a:lvl6pPr marL="457200" algn="l" rtl="0" eaLnBrk="1" fontAlgn="base" hangingPunct="1">
        <a:spcBef>
          <a:spcPct val="0"/>
        </a:spcBef>
        <a:spcAft>
          <a:spcPct val="0"/>
        </a:spcAft>
        <a:defRPr sz="2200" b="1">
          <a:solidFill>
            <a:srgbClr val="7B7979"/>
          </a:solidFill>
          <a:latin typeface="Arial" pitchFamily="34" charset="0"/>
        </a:defRPr>
      </a:lvl6pPr>
      <a:lvl7pPr marL="914400" algn="l" rtl="0" eaLnBrk="1" fontAlgn="base" hangingPunct="1">
        <a:spcBef>
          <a:spcPct val="0"/>
        </a:spcBef>
        <a:spcAft>
          <a:spcPct val="0"/>
        </a:spcAft>
        <a:defRPr sz="2200" b="1">
          <a:solidFill>
            <a:srgbClr val="7B7979"/>
          </a:solidFill>
          <a:latin typeface="Arial" pitchFamily="34" charset="0"/>
        </a:defRPr>
      </a:lvl7pPr>
      <a:lvl8pPr marL="1371600" algn="l" rtl="0" eaLnBrk="1" fontAlgn="base" hangingPunct="1">
        <a:spcBef>
          <a:spcPct val="0"/>
        </a:spcBef>
        <a:spcAft>
          <a:spcPct val="0"/>
        </a:spcAft>
        <a:defRPr sz="2200" b="1">
          <a:solidFill>
            <a:srgbClr val="7B7979"/>
          </a:solidFill>
          <a:latin typeface="Arial" pitchFamily="34" charset="0"/>
        </a:defRPr>
      </a:lvl8pPr>
      <a:lvl9pPr marL="1828800" algn="l" rtl="0" eaLnBrk="1" fontAlgn="base" hangingPunct="1">
        <a:spcBef>
          <a:spcPct val="0"/>
        </a:spcBef>
        <a:spcAft>
          <a:spcPct val="0"/>
        </a:spcAft>
        <a:defRPr sz="2200" b="1">
          <a:solidFill>
            <a:srgbClr val="7B7979"/>
          </a:solidFill>
          <a:latin typeface="Arial" pitchFamily="34" charset="0"/>
        </a:defRPr>
      </a:lvl9pPr>
    </p:titleStyle>
    <p:bodyStyle>
      <a:lvl1pPr marL="342900" indent="-342900" algn="l" rtl="0" eaLnBrk="1" fontAlgn="base" hangingPunct="1">
        <a:spcBef>
          <a:spcPct val="20000"/>
        </a:spcBef>
        <a:spcAft>
          <a:spcPct val="0"/>
        </a:spcAft>
        <a:buChar char="•"/>
        <a:defRPr sz="1700">
          <a:solidFill>
            <a:srgbClr val="7B7979"/>
          </a:solidFill>
          <a:latin typeface="+mn-lt"/>
          <a:ea typeface="+mn-ea"/>
          <a:cs typeface="+mn-cs"/>
        </a:defRPr>
      </a:lvl1pPr>
      <a:lvl2pPr marL="742950" indent="-285750" algn="l" rtl="0" eaLnBrk="1" fontAlgn="base" hangingPunct="1">
        <a:spcBef>
          <a:spcPct val="20000"/>
        </a:spcBef>
        <a:spcAft>
          <a:spcPct val="0"/>
        </a:spcAft>
        <a:buChar char="–"/>
        <a:defRPr sz="1700">
          <a:solidFill>
            <a:srgbClr val="7B7979"/>
          </a:solidFill>
          <a:latin typeface="+mn-lt"/>
        </a:defRPr>
      </a:lvl2pPr>
      <a:lvl3pPr marL="1143000" indent="-228600" algn="l" rtl="0" eaLnBrk="1" fontAlgn="base" hangingPunct="1">
        <a:spcBef>
          <a:spcPct val="20000"/>
        </a:spcBef>
        <a:spcAft>
          <a:spcPct val="0"/>
        </a:spcAft>
        <a:buChar char="•"/>
        <a:defRPr sz="1700">
          <a:solidFill>
            <a:srgbClr val="7B7979"/>
          </a:solidFill>
          <a:latin typeface="+mn-lt"/>
        </a:defRPr>
      </a:lvl3pPr>
      <a:lvl4pPr marL="1600200" indent="-228600" algn="l" rtl="0" eaLnBrk="1" fontAlgn="base" hangingPunct="1">
        <a:spcBef>
          <a:spcPct val="20000"/>
        </a:spcBef>
        <a:spcAft>
          <a:spcPct val="0"/>
        </a:spcAft>
        <a:buChar char="–"/>
        <a:defRPr sz="1700">
          <a:solidFill>
            <a:srgbClr val="7B7979"/>
          </a:solidFill>
          <a:latin typeface="+mn-lt"/>
        </a:defRPr>
      </a:lvl4pPr>
      <a:lvl5pPr marL="2057400" indent="-228600" algn="l" rtl="0" eaLnBrk="1" fontAlgn="base" hangingPunct="1">
        <a:spcBef>
          <a:spcPct val="20000"/>
        </a:spcBef>
        <a:spcAft>
          <a:spcPct val="0"/>
        </a:spcAft>
        <a:buChar char="»"/>
        <a:defRPr sz="1700">
          <a:solidFill>
            <a:srgbClr val="7B7979"/>
          </a:solidFill>
          <a:latin typeface="+mn-lt"/>
        </a:defRPr>
      </a:lvl5pPr>
      <a:lvl6pPr marL="2514600" indent="-228600" algn="l" rtl="0" eaLnBrk="1" fontAlgn="base" hangingPunct="1">
        <a:spcBef>
          <a:spcPct val="20000"/>
        </a:spcBef>
        <a:spcAft>
          <a:spcPct val="0"/>
        </a:spcAft>
        <a:buChar char="»"/>
        <a:defRPr sz="1700">
          <a:solidFill>
            <a:srgbClr val="7B7979"/>
          </a:solidFill>
          <a:latin typeface="+mn-lt"/>
        </a:defRPr>
      </a:lvl6pPr>
      <a:lvl7pPr marL="2971800" indent="-228600" algn="l" rtl="0" eaLnBrk="1" fontAlgn="base" hangingPunct="1">
        <a:spcBef>
          <a:spcPct val="20000"/>
        </a:spcBef>
        <a:spcAft>
          <a:spcPct val="0"/>
        </a:spcAft>
        <a:buChar char="»"/>
        <a:defRPr sz="1700">
          <a:solidFill>
            <a:srgbClr val="7B7979"/>
          </a:solidFill>
          <a:latin typeface="+mn-lt"/>
        </a:defRPr>
      </a:lvl7pPr>
      <a:lvl8pPr marL="3429000" indent="-228600" algn="l" rtl="0" eaLnBrk="1" fontAlgn="base" hangingPunct="1">
        <a:spcBef>
          <a:spcPct val="20000"/>
        </a:spcBef>
        <a:spcAft>
          <a:spcPct val="0"/>
        </a:spcAft>
        <a:buChar char="»"/>
        <a:defRPr sz="1700">
          <a:solidFill>
            <a:srgbClr val="7B7979"/>
          </a:solidFill>
          <a:latin typeface="+mn-lt"/>
        </a:defRPr>
      </a:lvl8pPr>
      <a:lvl9pPr marL="3886200" indent="-228600" algn="l" rtl="0" eaLnBrk="1" fontAlgn="base" hangingPunct="1">
        <a:spcBef>
          <a:spcPct val="20000"/>
        </a:spcBef>
        <a:spcAft>
          <a:spcPct val="0"/>
        </a:spcAft>
        <a:buChar char="»"/>
        <a:defRPr sz="1700">
          <a:solidFill>
            <a:srgbClr val="7B7979"/>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b="1" dirty="0" err="1" smtClean="0">
                <a:solidFill>
                  <a:schemeClr val="tx2">
                    <a:lumMod val="60000"/>
                    <a:lumOff val="40000"/>
                  </a:schemeClr>
                </a:solidFill>
              </a:rPr>
              <a:t>CfD</a:t>
            </a:r>
            <a:r>
              <a:rPr lang="en-GB" b="1" dirty="0" smtClean="0">
                <a:solidFill>
                  <a:schemeClr val="tx2">
                    <a:lumMod val="60000"/>
                    <a:lumOff val="40000"/>
                  </a:schemeClr>
                </a:solidFill>
              </a:rPr>
              <a:t> Collaborative Development workshops</a:t>
            </a:r>
            <a:endParaRPr lang="en-GB" b="1" dirty="0">
              <a:solidFill>
                <a:schemeClr val="tx2">
                  <a:lumMod val="60000"/>
                  <a:lumOff val="40000"/>
                </a:schemeClr>
              </a:solidFill>
            </a:endParaRPr>
          </a:p>
        </p:txBody>
      </p:sp>
      <p:sp>
        <p:nvSpPr>
          <p:cNvPr id="3" name="Subtitle 2"/>
          <p:cNvSpPr>
            <a:spLocks noGrp="1"/>
          </p:cNvSpPr>
          <p:nvPr>
            <p:ph type="subTitle" idx="1"/>
          </p:nvPr>
        </p:nvSpPr>
        <p:spPr>
          <a:xfrm>
            <a:off x="899592" y="3717032"/>
            <a:ext cx="7775575" cy="1223962"/>
          </a:xfrm>
        </p:spPr>
        <p:txBody>
          <a:bodyPr/>
          <a:lstStyle/>
          <a:p>
            <a:r>
              <a:rPr lang="en-GB" dirty="0" smtClean="0">
                <a:solidFill>
                  <a:schemeClr val="tx2">
                    <a:lumMod val="60000"/>
                    <a:lumOff val="40000"/>
                  </a:schemeClr>
                </a:solidFill>
              </a:rPr>
              <a:t>EMR Industry Steering Group </a:t>
            </a:r>
          </a:p>
          <a:p>
            <a:r>
              <a:rPr lang="en-GB" dirty="0" smtClean="0">
                <a:solidFill>
                  <a:schemeClr val="tx2">
                    <a:lumMod val="60000"/>
                    <a:lumOff val="40000"/>
                  </a:schemeClr>
                </a:solidFill>
              </a:rPr>
              <a:t>11 September 2013</a:t>
            </a:r>
            <a:endParaRPr lang="en-GB" dirty="0">
              <a:solidFill>
                <a:schemeClr val="tx2">
                  <a:lumMod val="60000"/>
                  <a:lumOff val="40000"/>
                </a:schemeClr>
              </a:solidFill>
            </a:endParaRPr>
          </a:p>
        </p:txBody>
      </p:sp>
    </p:spTree>
    <p:extLst>
      <p:ext uri="{BB962C8B-B14F-4D97-AF65-F5344CB8AC3E}">
        <p14:creationId xmlns:p14="http://schemas.microsoft.com/office/powerpoint/2010/main" val="126214139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79512" y="1772816"/>
            <a:ext cx="8568952" cy="4536504"/>
          </a:xfrm>
        </p:spPr>
        <p:txBody>
          <a:bodyPr/>
          <a:lstStyle/>
          <a:p>
            <a:r>
              <a:rPr lang="en-GB" sz="1600" dirty="0" smtClean="0"/>
              <a:t>Aim of these slides is to provide an outline of the areas in the CfD end-to-end process that will be put to the Collaborative Development working groups, recognising that extensive stakeholder engagement has happened and is planned on many elements, including: </a:t>
            </a:r>
          </a:p>
          <a:p>
            <a:pPr marL="0" indent="0">
              <a:buNone/>
            </a:pPr>
            <a:endParaRPr lang="en-GB" dirty="0"/>
          </a:p>
          <a:p>
            <a:pPr lvl="1"/>
            <a:r>
              <a:rPr lang="en-GB" sz="1600" dirty="0" smtClean="0"/>
              <a:t>Consultation </a:t>
            </a:r>
            <a:r>
              <a:rPr lang="en-GB" sz="1600" dirty="0"/>
              <a:t>on comprehensive </a:t>
            </a:r>
            <a:r>
              <a:rPr lang="en-GB" sz="1600" dirty="0" smtClean="0"/>
              <a:t>policy, - expected early/mid October</a:t>
            </a:r>
          </a:p>
          <a:p>
            <a:pPr lvl="1"/>
            <a:r>
              <a:rPr lang="en-GB" sz="1600" dirty="0" smtClean="0"/>
              <a:t>Continuation of CfD and Institutions Expert Groups (on policy development)</a:t>
            </a:r>
          </a:p>
          <a:p>
            <a:pPr lvl="1"/>
            <a:r>
              <a:rPr lang="en-GB" sz="1600" dirty="0" smtClean="0"/>
              <a:t>Workshops in August on CfD contract and allocation policy</a:t>
            </a:r>
          </a:p>
          <a:p>
            <a:pPr lvl="1"/>
            <a:r>
              <a:rPr lang="en-GB" sz="1600" dirty="0" smtClean="0"/>
              <a:t>Delivery plan consultation (published 17 July, closes 25 September) and series of stakeholder workshops </a:t>
            </a:r>
          </a:p>
          <a:p>
            <a:pPr lvl="1"/>
            <a:r>
              <a:rPr lang="en-GB" sz="1600" dirty="0" smtClean="0"/>
              <a:t>BIS consultation on administration of the EII exemption scheme (closed 30 August)</a:t>
            </a:r>
          </a:p>
          <a:p>
            <a:pPr lvl="1"/>
            <a:r>
              <a:rPr lang="en-GB" sz="1600" dirty="0" smtClean="0"/>
              <a:t>Ad hoc bilateral engagement</a:t>
            </a:r>
          </a:p>
          <a:p>
            <a:pPr marL="457200" lvl="1" indent="0">
              <a:buNone/>
            </a:pPr>
            <a:endParaRPr lang="en-GB" dirty="0" smtClean="0"/>
          </a:p>
          <a:p>
            <a:pPr marL="0" indent="0">
              <a:buNone/>
            </a:pPr>
            <a:endParaRPr lang="en-GB" dirty="0" smtClean="0"/>
          </a:p>
          <a:p>
            <a:pPr marL="0" indent="0">
              <a:buNone/>
            </a:pPr>
            <a:endParaRPr lang="en-GB" dirty="0" smtClean="0"/>
          </a:p>
          <a:p>
            <a:pPr marL="0" indent="0">
              <a:buNone/>
            </a:pPr>
            <a:endParaRPr lang="en-GB" dirty="0"/>
          </a:p>
          <a:p>
            <a:pPr marL="0" indent="0">
              <a:buNone/>
            </a:pPr>
            <a:endParaRPr lang="en-GB" dirty="0" smtClean="0"/>
          </a:p>
          <a:p>
            <a:pPr marL="0" indent="0">
              <a:buNone/>
            </a:pPr>
            <a:endParaRPr lang="en-GB" dirty="0"/>
          </a:p>
          <a:p>
            <a:pPr marL="0" indent="0">
              <a:buNone/>
            </a:pPr>
            <a:endParaRPr lang="en-GB" dirty="0" smtClean="0"/>
          </a:p>
          <a:p>
            <a:pPr marL="0" indent="0">
              <a:buNone/>
            </a:pPr>
            <a:endParaRPr lang="en-GB" dirty="0"/>
          </a:p>
          <a:p>
            <a:pPr marL="0" indent="0">
              <a:buNone/>
            </a:pPr>
            <a:endParaRPr lang="en-GB" dirty="0" smtClean="0"/>
          </a:p>
          <a:p>
            <a:endParaRPr lang="en-GB" dirty="0" smtClean="0"/>
          </a:p>
          <a:p>
            <a:endParaRPr lang="en-GB" dirty="0"/>
          </a:p>
          <a:p>
            <a:endParaRPr lang="en-GB" dirty="0"/>
          </a:p>
        </p:txBody>
      </p:sp>
      <p:sp>
        <p:nvSpPr>
          <p:cNvPr id="3" name="Title 2"/>
          <p:cNvSpPr>
            <a:spLocks noGrp="1"/>
          </p:cNvSpPr>
          <p:nvPr>
            <p:ph type="title"/>
          </p:nvPr>
        </p:nvSpPr>
        <p:spPr>
          <a:xfrm>
            <a:off x="395536" y="476672"/>
            <a:ext cx="5400675" cy="504825"/>
          </a:xfrm>
        </p:spPr>
        <p:txBody>
          <a:bodyPr/>
          <a:lstStyle/>
          <a:p>
            <a:r>
              <a:rPr lang="en-GB" dirty="0" smtClean="0">
                <a:solidFill>
                  <a:srgbClr val="0070C0"/>
                </a:solidFill>
              </a:rPr>
              <a:t>1. CfD collaborative development </a:t>
            </a:r>
            <a:endParaRPr lang="en-GB" dirty="0">
              <a:solidFill>
                <a:srgbClr val="0070C0"/>
              </a:solidFill>
            </a:endParaRPr>
          </a:p>
        </p:txBody>
      </p:sp>
    </p:spTree>
    <p:extLst>
      <p:ext uri="{BB962C8B-B14F-4D97-AF65-F5344CB8AC3E}">
        <p14:creationId xmlns:p14="http://schemas.microsoft.com/office/powerpoint/2010/main" val="35093361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683568" y="1772816"/>
            <a:ext cx="7560319" cy="4464645"/>
          </a:xfrm>
        </p:spPr>
        <p:txBody>
          <a:bodyPr/>
          <a:lstStyle/>
          <a:p>
            <a:r>
              <a:rPr lang="en-GB" sz="1600" dirty="0" smtClean="0"/>
              <a:t>Since the last stakeholder steering group we have continued to work with National Grid to develop the process maps for the elements of the CfD life cycle that we will expose to Collaborative Development. </a:t>
            </a:r>
          </a:p>
          <a:p>
            <a:endParaRPr lang="en-GB" sz="1600" dirty="0"/>
          </a:p>
          <a:p>
            <a:r>
              <a:rPr lang="en-GB" sz="1600" dirty="0" smtClean="0"/>
              <a:t>Maps will be used to underpin Collaborative Development discussions so as to ensure a clear, coherent and common understanding of processes and system requirements. </a:t>
            </a:r>
          </a:p>
          <a:p>
            <a:pPr marL="0" indent="0">
              <a:buNone/>
            </a:pPr>
            <a:endParaRPr lang="en-GB" sz="1600" dirty="0" smtClean="0"/>
          </a:p>
          <a:p>
            <a:r>
              <a:rPr lang="en-GB" sz="1600" dirty="0" smtClean="0"/>
              <a:t>It should be noted that in the following slides, not all functions are set out in chronological order: some elements of the process may run in parallel, or be required on an ad hoc basis. </a:t>
            </a:r>
            <a:endParaRPr lang="en-GB" sz="1600" dirty="0"/>
          </a:p>
          <a:p>
            <a:endParaRPr lang="en-GB" dirty="0" smtClean="0"/>
          </a:p>
          <a:p>
            <a:pPr marL="0" indent="0">
              <a:buNone/>
            </a:pPr>
            <a:endParaRPr lang="en-GB" dirty="0"/>
          </a:p>
          <a:p>
            <a:pPr marL="0" indent="0">
              <a:buNone/>
            </a:pPr>
            <a:endParaRPr lang="en-GB" dirty="0" smtClean="0"/>
          </a:p>
          <a:p>
            <a:endParaRPr lang="en-GB" dirty="0"/>
          </a:p>
          <a:p>
            <a:pPr marL="0" indent="0">
              <a:buNone/>
            </a:pPr>
            <a:endParaRPr lang="en-GB" dirty="0" smtClean="0"/>
          </a:p>
          <a:p>
            <a:endParaRPr lang="en-GB" dirty="0" smtClean="0"/>
          </a:p>
          <a:p>
            <a:endParaRPr lang="en-GB" dirty="0"/>
          </a:p>
          <a:p>
            <a:endParaRPr lang="en-GB" dirty="0"/>
          </a:p>
        </p:txBody>
      </p:sp>
      <p:sp>
        <p:nvSpPr>
          <p:cNvPr id="3" name="Title 2"/>
          <p:cNvSpPr>
            <a:spLocks noGrp="1"/>
          </p:cNvSpPr>
          <p:nvPr>
            <p:ph type="title"/>
          </p:nvPr>
        </p:nvSpPr>
        <p:spPr>
          <a:xfrm>
            <a:off x="899592" y="404664"/>
            <a:ext cx="5400675" cy="504825"/>
          </a:xfrm>
        </p:spPr>
        <p:txBody>
          <a:bodyPr/>
          <a:lstStyle/>
          <a:p>
            <a:r>
              <a:rPr lang="en-GB" dirty="0" smtClean="0">
                <a:solidFill>
                  <a:srgbClr val="0070C0"/>
                </a:solidFill>
              </a:rPr>
              <a:t>2. Process mapping </a:t>
            </a:r>
            <a:endParaRPr lang="en-GB" dirty="0">
              <a:solidFill>
                <a:srgbClr val="0070C0"/>
              </a:solidFill>
            </a:endParaRPr>
          </a:p>
        </p:txBody>
      </p:sp>
    </p:spTree>
    <p:extLst>
      <p:ext uri="{BB962C8B-B14F-4D97-AF65-F5344CB8AC3E}">
        <p14:creationId xmlns:p14="http://schemas.microsoft.com/office/powerpoint/2010/main" val="221778285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p:cNvGraphicFramePr/>
          <p:nvPr>
            <p:extLst>
              <p:ext uri="{D42A27DB-BD31-4B8C-83A1-F6EECF244321}">
                <p14:modId xmlns:p14="http://schemas.microsoft.com/office/powerpoint/2010/main" val="447017464"/>
              </p:ext>
            </p:extLst>
          </p:nvPr>
        </p:nvGraphicFramePr>
        <p:xfrm>
          <a:off x="251520" y="1196752"/>
          <a:ext cx="8568627" cy="201622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Title 2"/>
          <p:cNvSpPr txBox="1">
            <a:spLocks/>
          </p:cNvSpPr>
          <p:nvPr/>
        </p:nvSpPr>
        <p:spPr>
          <a:xfrm>
            <a:off x="539550" y="332656"/>
            <a:ext cx="6624738" cy="504825"/>
          </a:xfrm>
          <a:prstGeom prst="rect">
            <a:avLst/>
          </a:prstGeom>
        </p:spPr>
        <p:txBody>
          <a:bodyPr/>
          <a:lstStyle>
            <a:lvl1pPr algn="l" rtl="0" eaLnBrk="1" fontAlgn="base" hangingPunct="1">
              <a:spcBef>
                <a:spcPct val="0"/>
              </a:spcBef>
              <a:spcAft>
                <a:spcPct val="0"/>
              </a:spcAft>
              <a:defRPr sz="2200" b="1">
                <a:solidFill>
                  <a:srgbClr val="7B7979"/>
                </a:solidFill>
                <a:latin typeface="+mj-lt"/>
                <a:ea typeface="+mj-ea"/>
                <a:cs typeface="+mj-cs"/>
              </a:defRPr>
            </a:lvl1pPr>
            <a:lvl2pPr algn="l" rtl="0" eaLnBrk="1" fontAlgn="base" hangingPunct="1">
              <a:spcBef>
                <a:spcPct val="0"/>
              </a:spcBef>
              <a:spcAft>
                <a:spcPct val="0"/>
              </a:spcAft>
              <a:defRPr sz="2200" b="1">
                <a:solidFill>
                  <a:srgbClr val="7B7979"/>
                </a:solidFill>
                <a:latin typeface="Arial" pitchFamily="34" charset="0"/>
              </a:defRPr>
            </a:lvl2pPr>
            <a:lvl3pPr algn="l" rtl="0" eaLnBrk="1" fontAlgn="base" hangingPunct="1">
              <a:spcBef>
                <a:spcPct val="0"/>
              </a:spcBef>
              <a:spcAft>
                <a:spcPct val="0"/>
              </a:spcAft>
              <a:defRPr sz="2200" b="1">
                <a:solidFill>
                  <a:srgbClr val="7B7979"/>
                </a:solidFill>
                <a:latin typeface="Arial" pitchFamily="34" charset="0"/>
              </a:defRPr>
            </a:lvl3pPr>
            <a:lvl4pPr algn="l" rtl="0" eaLnBrk="1" fontAlgn="base" hangingPunct="1">
              <a:spcBef>
                <a:spcPct val="0"/>
              </a:spcBef>
              <a:spcAft>
                <a:spcPct val="0"/>
              </a:spcAft>
              <a:defRPr sz="2200" b="1">
                <a:solidFill>
                  <a:srgbClr val="7B7979"/>
                </a:solidFill>
                <a:latin typeface="Arial" pitchFamily="34" charset="0"/>
              </a:defRPr>
            </a:lvl4pPr>
            <a:lvl5pPr algn="l" rtl="0" eaLnBrk="1" fontAlgn="base" hangingPunct="1">
              <a:spcBef>
                <a:spcPct val="0"/>
              </a:spcBef>
              <a:spcAft>
                <a:spcPct val="0"/>
              </a:spcAft>
              <a:defRPr sz="2200" b="1">
                <a:solidFill>
                  <a:srgbClr val="7B7979"/>
                </a:solidFill>
                <a:latin typeface="Arial" pitchFamily="34" charset="0"/>
              </a:defRPr>
            </a:lvl5pPr>
            <a:lvl6pPr marL="457200" algn="l" rtl="0" eaLnBrk="1" fontAlgn="base" hangingPunct="1">
              <a:spcBef>
                <a:spcPct val="0"/>
              </a:spcBef>
              <a:spcAft>
                <a:spcPct val="0"/>
              </a:spcAft>
              <a:defRPr sz="2200" b="1">
                <a:solidFill>
                  <a:srgbClr val="7B7979"/>
                </a:solidFill>
                <a:latin typeface="Arial" pitchFamily="34" charset="0"/>
              </a:defRPr>
            </a:lvl6pPr>
            <a:lvl7pPr marL="914400" algn="l" rtl="0" eaLnBrk="1" fontAlgn="base" hangingPunct="1">
              <a:spcBef>
                <a:spcPct val="0"/>
              </a:spcBef>
              <a:spcAft>
                <a:spcPct val="0"/>
              </a:spcAft>
              <a:defRPr sz="2200" b="1">
                <a:solidFill>
                  <a:srgbClr val="7B7979"/>
                </a:solidFill>
                <a:latin typeface="Arial" pitchFamily="34" charset="0"/>
              </a:defRPr>
            </a:lvl7pPr>
            <a:lvl8pPr marL="1371600" algn="l" rtl="0" eaLnBrk="1" fontAlgn="base" hangingPunct="1">
              <a:spcBef>
                <a:spcPct val="0"/>
              </a:spcBef>
              <a:spcAft>
                <a:spcPct val="0"/>
              </a:spcAft>
              <a:defRPr sz="2200" b="1">
                <a:solidFill>
                  <a:srgbClr val="7B7979"/>
                </a:solidFill>
                <a:latin typeface="Arial" pitchFamily="34" charset="0"/>
              </a:defRPr>
            </a:lvl8pPr>
            <a:lvl9pPr marL="1828800" algn="l" rtl="0" eaLnBrk="1" fontAlgn="base" hangingPunct="1">
              <a:spcBef>
                <a:spcPct val="0"/>
              </a:spcBef>
              <a:spcAft>
                <a:spcPct val="0"/>
              </a:spcAft>
              <a:defRPr sz="2200" b="1">
                <a:solidFill>
                  <a:srgbClr val="7B7979"/>
                </a:solidFill>
                <a:latin typeface="Arial" pitchFamily="34" charset="0"/>
              </a:defRPr>
            </a:lvl9pPr>
          </a:lstStyle>
          <a:p>
            <a:r>
              <a:rPr lang="en-GB" kern="1200" dirty="0" smtClean="0">
                <a:solidFill>
                  <a:srgbClr val="0070C0"/>
                </a:solidFill>
                <a:latin typeface="+mn-lt"/>
                <a:ea typeface="+mn-ea"/>
                <a:cs typeface="+mn-cs"/>
              </a:rPr>
              <a:t>3. Lifecycle of CfD Project – elements to be put to Collaborative Development </a:t>
            </a:r>
            <a:endParaRPr lang="en-GB" kern="1200" dirty="0">
              <a:solidFill>
                <a:srgbClr val="0070C0"/>
              </a:solidFill>
              <a:latin typeface="+mn-lt"/>
              <a:ea typeface="+mn-ea"/>
              <a:cs typeface="+mn-cs"/>
            </a:endParaRPr>
          </a:p>
        </p:txBody>
      </p:sp>
      <p:sp>
        <p:nvSpPr>
          <p:cNvPr id="10" name="Text Box 7"/>
          <p:cNvSpPr txBox="1">
            <a:spLocks noChangeArrowheads="1"/>
          </p:cNvSpPr>
          <p:nvPr/>
        </p:nvSpPr>
        <p:spPr bwMode="auto">
          <a:xfrm>
            <a:off x="1757239" y="3045060"/>
            <a:ext cx="1197803" cy="640629"/>
          </a:xfrm>
          <a:prstGeom prst="rect">
            <a:avLst/>
          </a:prstGeom>
          <a:solidFill>
            <a:srgbClr val="92D050"/>
          </a:solidFill>
        </p:spPr>
        <p:style>
          <a:lnRef idx="0">
            <a:scrgbClr r="0" g="0" b="0"/>
          </a:lnRef>
          <a:fillRef idx="0">
            <a:scrgbClr r="0" g="0" b="0"/>
          </a:fillRef>
          <a:effectRef idx="0">
            <a:scrgbClr r="0" g="0" b="0"/>
          </a:effectRef>
          <a:fontRef idx="minor">
            <a:schemeClr val="lt1"/>
          </a:fontRef>
        </p:style>
        <p:txBody>
          <a:bodyPr lIns="53340" tIns="53340" rIns="53340" bIns="53340" spcCol="1270"/>
          <a:lstStyle>
            <a:defPPr>
              <a:defRPr lang="en-GB"/>
            </a:defPPr>
            <a:lvl1pPr lvl="0" defTabSz="622300">
              <a:lnSpc>
                <a:spcPct val="90000"/>
              </a:lnSpc>
              <a:spcAft>
                <a:spcPct val="35000"/>
              </a:spcAft>
              <a:defRPr sz="1400">
                <a:solidFill>
                  <a:schemeClr val="lt1"/>
                </a:solidFill>
                <a:latin typeface="+mn-lt"/>
              </a:defRPr>
            </a:lvl1pPr>
            <a:lvl2pPr marL="57150" lvl="1" indent="-57150" defTabSz="488950">
              <a:lnSpc>
                <a:spcPct val="90000"/>
              </a:lnSpc>
              <a:spcAft>
                <a:spcPct val="15000"/>
              </a:spcAft>
              <a:buChar char="••"/>
              <a:defRPr sz="1100">
                <a:solidFill>
                  <a:schemeClr val="lt1"/>
                </a:solidFill>
                <a:latin typeface="+mn-lt"/>
              </a:defRPr>
            </a:lvl2pPr>
            <a:lvl3pPr>
              <a:defRPr>
                <a:solidFill>
                  <a:schemeClr val="lt1"/>
                </a:solidFill>
                <a:latin typeface="+mn-lt"/>
              </a:defRPr>
            </a:lvl3pPr>
            <a:lvl4pPr>
              <a:defRPr>
                <a:solidFill>
                  <a:schemeClr val="lt1"/>
                </a:solidFill>
                <a:latin typeface="+mn-lt"/>
              </a:defRPr>
            </a:lvl4pPr>
            <a:lvl5pPr>
              <a:defRPr>
                <a:solidFill>
                  <a:schemeClr val="lt1"/>
                </a:solidFill>
                <a:latin typeface="+mn-lt"/>
              </a:defRPr>
            </a:lvl5pPr>
            <a:lvl6pPr>
              <a:defRPr>
                <a:solidFill>
                  <a:schemeClr val="lt1"/>
                </a:solidFill>
                <a:latin typeface="+mn-lt"/>
              </a:defRPr>
            </a:lvl6pPr>
            <a:lvl7pPr>
              <a:defRPr>
                <a:solidFill>
                  <a:schemeClr val="lt1"/>
                </a:solidFill>
                <a:latin typeface="+mn-lt"/>
              </a:defRPr>
            </a:lvl7pPr>
            <a:lvl8pPr>
              <a:defRPr>
                <a:solidFill>
                  <a:schemeClr val="lt1"/>
                </a:solidFill>
                <a:latin typeface="+mn-lt"/>
              </a:defRPr>
            </a:lvl8pPr>
            <a:lvl9pPr>
              <a:defRPr>
                <a:solidFill>
                  <a:schemeClr val="lt1"/>
                </a:solidFill>
                <a:latin typeface="+mn-lt"/>
              </a:defRPr>
            </a:lvl9pPr>
          </a:lstStyle>
          <a:p>
            <a:pPr algn="ctr">
              <a:defRPr/>
            </a:pPr>
            <a:r>
              <a:rPr lang="en-GB" sz="900" dirty="0" smtClean="0">
                <a:solidFill>
                  <a:schemeClr val="tx1"/>
                </a:solidFill>
              </a:rPr>
              <a:t>Collaborative Development to consider detailed implementation</a:t>
            </a:r>
          </a:p>
        </p:txBody>
      </p:sp>
      <p:sp>
        <p:nvSpPr>
          <p:cNvPr id="11" name="Text Box 6"/>
          <p:cNvSpPr txBox="1">
            <a:spLocks noChangeArrowheads="1"/>
          </p:cNvSpPr>
          <p:nvPr/>
        </p:nvSpPr>
        <p:spPr bwMode="auto">
          <a:xfrm>
            <a:off x="1864757" y="5645603"/>
            <a:ext cx="1523004" cy="348244"/>
          </a:xfrm>
          <a:prstGeom prst="rect">
            <a:avLst/>
          </a:prstGeom>
          <a:solidFill>
            <a:schemeClr val="bg1">
              <a:lumMod val="50000"/>
            </a:schemeClr>
          </a:solidFill>
        </p:spPr>
        <p:style>
          <a:lnRef idx="0">
            <a:scrgbClr r="0" g="0" b="0"/>
          </a:lnRef>
          <a:fillRef idx="0">
            <a:scrgbClr r="0" g="0" b="0"/>
          </a:fillRef>
          <a:effectRef idx="0">
            <a:scrgbClr r="0" g="0" b="0"/>
          </a:effectRef>
          <a:fontRef idx="minor">
            <a:schemeClr val="lt1"/>
          </a:fontRef>
        </p:style>
        <p:txBody>
          <a:bodyPr lIns="53340" tIns="53340" rIns="53340" bIns="53340" spcCol="1270"/>
          <a:lstStyle>
            <a:defPPr>
              <a:defRPr lang="en-GB"/>
            </a:defPPr>
            <a:lvl1pPr lvl="0" defTabSz="622300">
              <a:lnSpc>
                <a:spcPct val="90000"/>
              </a:lnSpc>
              <a:spcAft>
                <a:spcPct val="35000"/>
              </a:spcAft>
              <a:defRPr sz="1400"/>
            </a:lvl1pPr>
            <a:lvl2pPr marL="57150" lvl="1" indent="-57150" defTabSz="488950">
              <a:lnSpc>
                <a:spcPct val="90000"/>
              </a:lnSpc>
              <a:spcAft>
                <a:spcPct val="15000"/>
              </a:spcAft>
              <a:buChar char="••"/>
              <a:defRPr sz="1100"/>
            </a:lvl2pPr>
          </a:lstStyle>
          <a:p>
            <a:pPr algn="ctr">
              <a:defRPr/>
            </a:pPr>
            <a:r>
              <a:rPr lang="en-GB" sz="900" dirty="0"/>
              <a:t>Reserve fund </a:t>
            </a:r>
            <a:r>
              <a:rPr lang="en-GB" sz="900" dirty="0" smtClean="0"/>
              <a:t>and collateral start-up </a:t>
            </a:r>
            <a:r>
              <a:rPr lang="en-GB" sz="900" dirty="0"/>
              <a:t>and management</a:t>
            </a:r>
          </a:p>
        </p:txBody>
      </p:sp>
      <p:sp>
        <p:nvSpPr>
          <p:cNvPr id="12" name="Text Box 6"/>
          <p:cNvSpPr txBox="1">
            <a:spLocks noChangeArrowheads="1"/>
          </p:cNvSpPr>
          <p:nvPr/>
        </p:nvSpPr>
        <p:spPr bwMode="auto">
          <a:xfrm>
            <a:off x="7596336" y="5645500"/>
            <a:ext cx="1211730" cy="353007"/>
          </a:xfrm>
          <a:prstGeom prst="rect">
            <a:avLst/>
          </a:prstGeom>
          <a:solidFill>
            <a:schemeClr val="bg1">
              <a:lumMod val="50000"/>
            </a:schemeClr>
          </a:solidFill>
        </p:spPr>
        <p:style>
          <a:lnRef idx="0">
            <a:scrgbClr r="0" g="0" b="0"/>
          </a:lnRef>
          <a:fillRef idx="0">
            <a:scrgbClr r="0" g="0" b="0"/>
          </a:fillRef>
          <a:effectRef idx="0">
            <a:scrgbClr r="0" g="0" b="0"/>
          </a:effectRef>
          <a:fontRef idx="minor">
            <a:schemeClr val="lt1"/>
          </a:fontRef>
        </p:style>
        <p:txBody>
          <a:bodyPr lIns="53340" tIns="53340" rIns="53340" bIns="53340" spcCol="1270"/>
          <a:lstStyle>
            <a:defPPr>
              <a:defRPr lang="en-GB"/>
            </a:defPPr>
            <a:lvl1pPr lvl="0" defTabSz="622300">
              <a:lnSpc>
                <a:spcPct val="90000"/>
              </a:lnSpc>
              <a:spcAft>
                <a:spcPct val="35000"/>
              </a:spcAft>
              <a:defRPr sz="1400"/>
            </a:lvl1pPr>
            <a:lvl2pPr marL="57150" lvl="1" indent="-57150" defTabSz="488950">
              <a:lnSpc>
                <a:spcPct val="90000"/>
              </a:lnSpc>
              <a:spcAft>
                <a:spcPct val="15000"/>
              </a:spcAft>
              <a:buChar char="••"/>
              <a:defRPr sz="1100"/>
            </a:lvl2pPr>
          </a:lstStyle>
          <a:p>
            <a:pPr algn="ctr">
              <a:defRPr/>
            </a:pPr>
            <a:r>
              <a:rPr lang="en-GB" sz="900" dirty="0" smtClean="0"/>
              <a:t>Manage disputes</a:t>
            </a:r>
          </a:p>
        </p:txBody>
      </p:sp>
      <p:sp>
        <p:nvSpPr>
          <p:cNvPr id="13" name="Text Box 6"/>
          <p:cNvSpPr txBox="1">
            <a:spLocks noChangeArrowheads="1"/>
          </p:cNvSpPr>
          <p:nvPr/>
        </p:nvSpPr>
        <p:spPr bwMode="auto">
          <a:xfrm>
            <a:off x="6239602" y="5635272"/>
            <a:ext cx="1247043" cy="374081"/>
          </a:xfrm>
          <a:prstGeom prst="rect">
            <a:avLst/>
          </a:prstGeom>
          <a:solidFill>
            <a:schemeClr val="bg1">
              <a:lumMod val="50000"/>
            </a:schemeClr>
          </a:solidFill>
        </p:spPr>
        <p:style>
          <a:lnRef idx="0">
            <a:scrgbClr r="0" g="0" b="0"/>
          </a:lnRef>
          <a:fillRef idx="0">
            <a:scrgbClr r="0" g="0" b="0"/>
          </a:fillRef>
          <a:effectRef idx="0">
            <a:scrgbClr r="0" g="0" b="0"/>
          </a:effectRef>
          <a:fontRef idx="minor">
            <a:schemeClr val="lt1"/>
          </a:fontRef>
        </p:style>
        <p:txBody>
          <a:bodyPr lIns="53340" tIns="53340" rIns="53340" bIns="53340" spcCol="1270"/>
          <a:lstStyle>
            <a:defPPr>
              <a:defRPr lang="en-GB"/>
            </a:defPPr>
            <a:lvl1pPr lvl="0" defTabSz="622300">
              <a:lnSpc>
                <a:spcPct val="90000"/>
              </a:lnSpc>
              <a:spcAft>
                <a:spcPct val="35000"/>
              </a:spcAft>
              <a:defRPr sz="1400"/>
            </a:lvl1pPr>
            <a:lvl2pPr marL="57150" lvl="1" indent="-57150" defTabSz="488950">
              <a:lnSpc>
                <a:spcPct val="90000"/>
              </a:lnSpc>
              <a:spcAft>
                <a:spcPct val="15000"/>
              </a:spcAft>
              <a:buChar char="••"/>
              <a:defRPr sz="1100"/>
            </a:lvl2pPr>
          </a:lstStyle>
          <a:p>
            <a:pPr algn="ctr">
              <a:defRPr/>
            </a:pPr>
            <a:r>
              <a:rPr lang="en-GB" sz="900" dirty="0" smtClean="0"/>
              <a:t>Handling receipts and payments </a:t>
            </a:r>
          </a:p>
          <a:p>
            <a:pPr algn="ctr">
              <a:defRPr/>
            </a:pPr>
            <a:endParaRPr lang="en-GB" sz="1200" i="1" dirty="0" smtClean="0"/>
          </a:p>
        </p:txBody>
      </p:sp>
      <p:sp>
        <p:nvSpPr>
          <p:cNvPr id="14" name="Text Box 6"/>
          <p:cNvSpPr txBox="1">
            <a:spLocks noChangeArrowheads="1"/>
          </p:cNvSpPr>
          <p:nvPr/>
        </p:nvSpPr>
        <p:spPr bwMode="auto">
          <a:xfrm>
            <a:off x="3439223" y="5645809"/>
            <a:ext cx="1316066" cy="353005"/>
          </a:xfrm>
          <a:prstGeom prst="rect">
            <a:avLst/>
          </a:prstGeom>
          <a:solidFill>
            <a:schemeClr val="bg1">
              <a:lumMod val="50000"/>
            </a:schemeClr>
          </a:solidFill>
        </p:spPr>
        <p:style>
          <a:lnRef idx="0">
            <a:scrgbClr r="0" g="0" b="0"/>
          </a:lnRef>
          <a:fillRef idx="0">
            <a:scrgbClr r="0" g="0" b="0"/>
          </a:fillRef>
          <a:effectRef idx="0">
            <a:scrgbClr r="0" g="0" b="0"/>
          </a:effectRef>
          <a:fontRef idx="minor">
            <a:schemeClr val="lt1"/>
          </a:fontRef>
        </p:style>
        <p:txBody>
          <a:bodyPr lIns="53340" tIns="53340" rIns="53340" bIns="53340" spcCol="1270"/>
          <a:lstStyle>
            <a:defPPr>
              <a:defRPr lang="en-GB"/>
            </a:defPPr>
            <a:lvl1pPr lvl="0" defTabSz="622300">
              <a:lnSpc>
                <a:spcPct val="90000"/>
              </a:lnSpc>
              <a:spcAft>
                <a:spcPct val="35000"/>
              </a:spcAft>
              <a:defRPr sz="1400"/>
            </a:lvl1pPr>
            <a:lvl2pPr marL="57150" lvl="1" indent="-57150" defTabSz="488950">
              <a:lnSpc>
                <a:spcPct val="90000"/>
              </a:lnSpc>
              <a:spcAft>
                <a:spcPct val="15000"/>
              </a:spcAft>
              <a:buChar char="••"/>
              <a:defRPr sz="1100"/>
            </a:lvl2pPr>
          </a:lstStyle>
          <a:p>
            <a:pPr algn="ctr">
              <a:defRPr/>
            </a:pPr>
            <a:r>
              <a:rPr lang="en-GB" sz="900" dirty="0" smtClean="0"/>
              <a:t>End of year processing </a:t>
            </a:r>
          </a:p>
        </p:txBody>
      </p:sp>
      <p:sp>
        <p:nvSpPr>
          <p:cNvPr id="15" name="Text Box 6"/>
          <p:cNvSpPr txBox="1">
            <a:spLocks noChangeArrowheads="1"/>
          </p:cNvSpPr>
          <p:nvPr/>
        </p:nvSpPr>
        <p:spPr bwMode="auto">
          <a:xfrm>
            <a:off x="4808160" y="5635271"/>
            <a:ext cx="1316281" cy="353005"/>
          </a:xfrm>
          <a:prstGeom prst="rect">
            <a:avLst/>
          </a:prstGeom>
          <a:solidFill>
            <a:schemeClr val="bg1">
              <a:lumMod val="50000"/>
            </a:schemeClr>
          </a:solidFill>
        </p:spPr>
        <p:style>
          <a:lnRef idx="0">
            <a:scrgbClr r="0" g="0" b="0"/>
          </a:lnRef>
          <a:fillRef idx="0">
            <a:scrgbClr r="0" g="0" b="0"/>
          </a:fillRef>
          <a:effectRef idx="0">
            <a:scrgbClr r="0" g="0" b="0"/>
          </a:effectRef>
          <a:fontRef idx="minor">
            <a:schemeClr val="lt1"/>
          </a:fontRef>
        </p:style>
        <p:txBody>
          <a:bodyPr lIns="53340" tIns="53340" rIns="53340" bIns="53340" spcCol="1270"/>
          <a:lstStyle>
            <a:defPPr>
              <a:defRPr lang="en-GB"/>
            </a:defPPr>
            <a:lvl1pPr lvl="0" defTabSz="622300">
              <a:lnSpc>
                <a:spcPct val="90000"/>
              </a:lnSpc>
              <a:spcAft>
                <a:spcPct val="35000"/>
              </a:spcAft>
              <a:defRPr sz="1400"/>
            </a:lvl1pPr>
            <a:lvl2pPr marL="57150" lvl="1" indent="-57150" defTabSz="488950">
              <a:lnSpc>
                <a:spcPct val="90000"/>
              </a:lnSpc>
              <a:spcAft>
                <a:spcPct val="15000"/>
              </a:spcAft>
              <a:buChar char="••"/>
              <a:defRPr sz="1100"/>
            </a:lvl2pPr>
          </a:lstStyle>
          <a:p>
            <a:pPr algn="ctr">
              <a:defRPr/>
            </a:pPr>
            <a:r>
              <a:rPr lang="en-GB" sz="900" dirty="0" smtClean="0"/>
              <a:t>Invoicing and data reconciliation </a:t>
            </a:r>
          </a:p>
        </p:txBody>
      </p:sp>
      <p:sp>
        <p:nvSpPr>
          <p:cNvPr id="16" name="Text Box 7"/>
          <p:cNvSpPr txBox="1">
            <a:spLocks noChangeArrowheads="1"/>
          </p:cNvSpPr>
          <p:nvPr/>
        </p:nvSpPr>
        <p:spPr bwMode="auto">
          <a:xfrm>
            <a:off x="6228184" y="2987896"/>
            <a:ext cx="1197803" cy="697793"/>
          </a:xfrm>
          <a:prstGeom prst="rect">
            <a:avLst/>
          </a:prstGeom>
          <a:solidFill>
            <a:srgbClr val="92D050"/>
          </a:solidFill>
        </p:spPr>
        <p:style>
          <a:lnRef idx="0">
            <a:scrgbClr r="0" g="0" b="0"/>
          </a:lnRef>
          <a:fillRef idx="0">
            <a:scrgbClr r="0" g="0" b="0"/>
          </a:fillRef>
          <a:effectRef idx="0">
            <a:scrgbClr r="0" g="0" b="0"/>
          </a:effectRef>
          <a:fontRef idx="minor">
            <a:schemeClr val="lt1"/>
          </a:fontRef>
        </p:style>
        <p:txBody>
          <a:bodyPr lIns="53340" tIns="53340" rIns="53340" bIns="53340" spcCol="1270"/>
          <a:lstStyle>
            <a:defPPr>
              <a:defRPr lang="en-GB"/>
            </a:defPPr>
            <a:lvl1pPr lvl="0" defTabSz="622300">
              <a:lnSpc>
                <a:spcPct val="90000"/>
              </a:lnSpc>
              <a:spcAft>
                <a:spcPct val="35000"/>
              </a:spcAft>
              <a:defRPr sz="1400">
                <a:solidFill>
                  <a:schemeClr val="lt1"/>
                </a:solidFill>
                <a:latin typeface="+mn-lt"/>
              </a:defRPr>
            </a:lvl1pPr>
            <a:lvl2pPr marL="57150" lvl="1" indent="-57150" defTabSz="488950">
              <a:lnSpc>
                <a:spcPct val="90000"/>
              </a:lnSpc>
              <a:spcAft>
                <a:spcPct val="15000"/>
              </a:spcAft>
              <a:buChar char="••"/>
              <a:defRPr sz="1100">
                <a:solidFill>
                  <a:schemeClr val="lt1"/>
                </a:solidFill>
                <a:latin typeface="+mn-lt"/>
              </a:defRPr>
            </a:lvl2pPr>
            <a:lvl3pPr>
              <a:defRPr>
                <a:solidFill>
                  <a:schemeClr val="lt1"/>
                </a:solidFill>
                <a:latin typeface="+mn-lt"/>
              </a:defRPr>
            </a:lvl3pPr>
            <a:lvl4pPr>
              <a:defRPr>
                <a:solidFill>
                  <a:schemeClr val="lt1"/>
                </a:solidFill>
                <a:latin typeface="+mn-lt"/>
              </a:defRPr>
            </a:lvl4pPr>
            <a:lvl5pPr>
              <a:defRPr>
                <a:solidFill>
                  <a:schemeClr val="lt1"/>
                </a:solidFill>
                <a:latin typeface="+mn-lt"/>
              </a:defRPr>
            </a:lvl5pPr>
            <a:lvl6pPr>
              <a:defRPr>
                <a:solidFill>
                  <a:schemeClr val="lt1"/>
                </a:solidFill>
                <a:latin typeface="+mn-lt"/>
              </a:defRPr>
            </a:lvl6pPr>
            <a:lvl7pPr>
              <a:defRPr>
                <a:solidFill>
                  <a:schemeClr val="lt1"/>
                </a:solidFill>
                <a:latin typeface="+mn-lt"/>
              </a:defRPr>
            </a:lvl7pPr>
            <a:lvl8pPr>
              <a:defRPr>
                <a:solidFill>
                  <a:schemeClr val="lt1"/>
                </a:solidFill>
                <a:latin typeface="+mn-lt"/>
              </a:defRPr>
            </a:lvl8pPr>
            <a:lvl9pPr>
              <a:defRPr>
                <a:solidFill>
                  <a:schemeClr val="lt1"/>
                </a:solidFill>
                <a:latin typeface="+mn-lt"/>
              </a:defRPr>
            </a:lvl9pPr>
          </a:lstStyle>
          <a:p>
            <a:pPr algn="ctr">
              <a:defRPr/>
            </a:pPr>
            <a:r>
              <a:rPr lang="en-GB" sz="900" dirty="0" smtClean="0">
                <a:solidFill>
                  <a:schemeClr val="tx1"/>
                </a:solidFill>
              </a:rPr>
              <a:t>Collaborative Development to consider detailed implementation</a:t>
            </a:r>
          </a:p>
        </p:txBody>
      </p:sp>
      <p:sp>
        <p:nvSpPr>
          <p:cNvPr id="18" name="Text Box 7"/>
          <p:cNvSpPr txBox="1">
            <a:spLocks noChangeArrowheads="1"/>
          </p:cNvSpPr>
          <p:nvPr/>
        </p:nvSpPr>
        <p:spPr bwMode="auto">
          <a:xfrm>
            <a:off x="214528" y="3760757"/>
            <a:ext cx="1224138" cy="1218702"/>
          </a:xfrm>
          <a:prstGeom prst="rect">
            <a:avLst/>
          </a:prstGeom>
          <a:solidFill>
            <a:schemeClr val="bg1">
              <a:lumMod val="50000"/>
            </a:schemeClr>
          </a:solidFill>
        </p:spPr>
        <p:style>
          <a:lnRef idx="0">
            <a:scrgbClr r="0" g="0" b="0"/>
          </a:lnRef>
          <a:fillRef idx="0">
            <a:scrgbClr r="0" g="0" b="0"/>
          </a:fillRef>
          <a:effectRef idx="0">
            <a:scrgbClr r="0" g="0" b="0"/>
          </a:effectRef>
          <a:fontRef idx="minor">
            <a:schemeClr val="lt1"/>
          </a:fontRef>
        </p:style>
        <p:txBody>
          <a:bodyPr lIns="53340" tIns="53340" rIns="53340" bIns="53340" spcCol="1270"/>
          <a:lstStyle>
            <a:defPPr>
              <a:defRPr lang="en-GB"/>
            </a:defPPr>
            <a:lvl1pPr lvl="0" defTabSz="622300">
              <a:lnSpc>
                <a:spcPct val="90000"/>
              </a:lnSpc>
              <a:spcAft>
                <a:spcPct val="35000"/>
              </a:spcAft>
              <a:defRPr sz="1400">
                <a:solidFill>
                  <a:schemeClr val="lt1"/>
                </a:solidFill>
                <a:latin typeface="+mn-lt"/>
              </a:defRPr>
            </a:lvl1pPr>
            <a:lvl2pPr marL="57150" lvl="1" indent="-57150" defTabSz="488950">
              <a:lnSpc>
                <a:spcPct val="90000"/>
              </a:lnSpc>
              <a:spcAft>
                <a:spcPct val="15000"/>
              </a:spcAft>
              <a:buChar char="••"/>
              <a:defRPr sz="1100">
                <a:solidFill>
                  <a:schemeClr val="lt1"/>
                </a:solidFill>
                <a:latin typeface="+mn-lt"/>
              </a:defRPr>
            </a:lvl2pPr>
            <a:lvl3pPr>
              <a:defRPr>
                <a:solidFill>
                  <a:schemeClr val="lt1"/>
                </a:solidFill>
                <a:latin typeface="+mn-lt"/>
              </a:defRPr>
            </a:lvl3pPr>
            <a:lvl4pPr>
              <a:defRPr>
                <a:solidFill>
                  <a:schemeClr val="lt1"/>
                </a:solidFill>
                <a:latin typeface="+mn-lt"/>
              </a:defRPr>
            </a:lvl4pPr>
            <a:lvl5pPr>
              <a:defRPr>
                <a:solidFill>
                  <a:schemeClr val="lt1"/>
                </a:solidFill>
                <a:latin typeface="+mn-lt"/>
              </a:defRPr>
            </a:lvl5pPr>
            <a:lvl6pPr>
              <a:defRPr>
                <a:solidFill>
                  <a:schemeClr val="lt1"/>
                </a:solidFill>
                <a:latin typeface="+mn-lt"/>
              </a:defRPr>
            </a:lvl6pPr>
            <a:lvl7pPr>
              <a:defRPr>
                <a:solidFill>
                  <a:schemeClr val="lt1"/>
                </a:solidFill>
                <a:latin typeface="+mn-lt"/>
              </a:defRPr>
            </a:lvl7pPr>
            <a:lvl8pPr>
              <a:defRPr>
                <a:solidFill>
                  <a:schemeClr val="lt1"/>
                </a:solidFill>
                <a:latin typeface="+mn-lt"/>
              </a:defRPr>
            </a:lvl8pPr>
            <a:lvl9pPr>
              <a:defRPr>
                <a:solidFill>
                  <a:schemeClr val="lt1"/>
                </a:solidFill>
                <a:latin typeface="+mn-lt"/>
              </a:defRPr>
            </a:lvl9pPr>
          </a:lstStyle>
          <a:p>
            <a:pPr algn="ctr">
              <a:defRPr/>
            </a:pPr>
            <a:r>
              <a:rPr lang="en-GB" sz="900" dirty="0" smtClean="0"/>
              <a:t>Setting of eligibility criteria and technology allocation parameters (</a:t>
            </a:r>
            <a:r>
              <a:rPr lang="en-GB" sz="900" dirty="0" smtClean="0">
                <a:solidFill>
                  <a:schemeClr val="bg1"/>
                </a:solidFill>
              </a:rPr>
              <a:t>Principally </a:t>
            </a:r>
            <a:r>
              <a:rPr lang="en-GB" sz="900" dirty="0">
                <a:solidFill>
                  <a:schemeClr val="bg1"/>
                </a:solidFill>
              </a:rPr>
              <a:t>for DECC </a:t>
            </a:r>
            <a:r>
              <a:rPr lang="en-GB" sz="900" dirty="0" smtClean="0">
                <a:solidFill>
                  <a:schemeClr val="bg1"/>
                </a:solidFill>
              </a:rPr>
              <a:t>regulations).</a:t>
            </a:r>
            <a:endParaRPr lang="en-GB" sz="900" dirty="0">
              <a:solidFill>
                <a:schemeClr val="bg1"/>
              </a:solidFill>
            </a:endParaRPr>
          </a:p>
          <a:p>
            <a:pPr algn="ctr">
              <a:defRPr/>
            </a:pPr>
            <a:endParaRPr lang="en-GB" sz="900" dirty="0" smtClean="0"/>
          </a:p>
        </p:txBody>
      </p:sp>
      <p:sp>
        <p:nvSpPr>
          <p:cNvPr id="19" name="Text Box 6"/>
          <p:cNvSpPr txBox="1">
            <a:spLocks noChangeArrowheads="1"/>
          </p:cNvSpPr>
          <p:nvPr/>
        </p:nvSpPr>
        <p:spPr bwMode="auto">
          <a:xfrm>
            <a:off x="1765276" y="3781612"/>
            <a:ext cx="1197803" cy="1211198"/>
          </a:xfrm>
          <a:prstGeom prst="rect">
            <a:avLst/>
          </a:prstGeom>
          <a:solidFill>
            <a:schemeClr val="bg1">
              <a:lumMod val="50000"/>
            </a:schemeClr>
          </a:solidFill>
        </p:spPr>
        <p:style>
          <a:lnRef idx="0">
            <a:scrgbClr r="0" g="0" b="0"/>
          </a:lnRef>
          <a:fillRef idx="0">
            <a:scrgbClr r="0" g="0" b="0"/>
          </a:fillRef>
          <a:effectRef idx="0">
            <a:scrgbClr r="0" g="0" b="0"/>
          </a:effectRef>
          <a:fontRef idx="minor">
            <a:schemeClr val="lt1"/>
          </a:fontRef>
        </p:style>
        <p:txBody>
          <a:bodyPr lIns="53340" tIns="53340" rIns="53340" bIns="53340" spcCol="1270"/>
          <a:lstStyle>
            <a:defPPr>
              <a:defRPr lang="en-GB"/>
            </a:defPPr>
            <a:lvl1pPr lvl="0" defTabSz="622300">
              <a:lnSpc>
                <a:spcPct val="90000"/>
              </a:lnSpc>
              <a:spcAft>
                <a:spcPct val="35000"/>
              </a:spcAft>
              <a:defRPr sz="1400"/>
            </a:lvl1pPr>
            <a:lvl2pPr marL="57150" lvl="1" indent="-57150" defTabSz="488950">
              <a:lnSpc>
                <a:spcPct val="90000"/>
              </a:lnSpc>
              <a:spcAft>
                <a:spcPct val="15000"/>
              </a:spcAft>
              <a:buChar char="••"/>
              <a:defRPr sz="1100"/>
            </a:lvl2pPr>
          </a:lstStyle>
          <a:p>
            <a:pPr algn="ctr">
              <a:defRPr/>
            </a:pPr>
            <a:r>
              <a:rPr lang="en-GB" sz="900" dirty="0" smtClean="0"/>
              <a:t>Managing the process for application and allocation of CfDs </a:t>
            </a:r>
            <a:r>
              <a:rPr lang="en-GB" sz="900" i="1" dirty="0" smtClean="0"/>
              <a:t>(decision if project satisfies eligibility criteria and offers strike price). </a:t>
            </a:r>
          </a:p>
        </p:txBody>
      </p:sp>
      <p:sp>
        <p:nvSpPr>
          <p:cNvPr id="20" name="Text Box 7"/>
          <p:cNvSpPr txBox="1">
            <a:spLocks noChangeArrowheads="1"/>
          </p:cNvSpPr>
          <p:nvPr/>
        </p:nvSpPr>
        <p:spPr bwMode="auto">
          <a:xfrm>
            <a:off x="214528" y="3045061"/>
            <a:ext cx="1197803" cy="640629"/>
          </a:xfrm>
          <a:prstGeom prst="rect">
            <a:avLst/>
          </a:prstGeom>
          <a:solidFill>
            <a:srgbClr val="92D050"/>
          </a:solidFill>
        </p:spPr>
        <p:style>
          <a:lnRef idx="0">
            <a:scrgbClr r="0" g="0" b="0"/>
          </a:lnRef>
          <a:fillRef idx="0">
            <a:scrgbClr r="0" g="0" b="0"/>
          </a:fillRef>
          <a:effectRef idx="0">
            <a:scrgbClr r="0" g="0" b="0"/>
          </a:effectRef>
          <a:fontRef idx="minor">
            <a:schemeClr val="lt1"/>
          </a:fontRef>
        </p:style>
        <p:txBody>
          <a:bodyPr lIns="53340" tIns="53340" rIns="53340" bIns="53340" spcCol="1270"/>
          <a:lstStyle>
            <a:defPPr>
              <a:defRPr lang="en-GB"/>
            </a:defPPr>
            <a:lvl1pPr lvl="0" defTabSz="622300">
              <a:lnSpc>
                <a:spcPct val="90000"/>
              </a:lnSpc>
              <a:spcAft>
                <a:spcPct val="35000"/>
              </a:spcAft>
              <a:defRPr sz="1400">
                <a:solidFill>
                  <a:schemeClr val="lt1"/>
                </a:solidFill>
                <a:latin typeface="+mn-lt"/>
              </a:defRPr>
            </a:lvl1pPr>
            <a:lvl2pPr marL="57150" lvl="1" indent="-57150" defTabSz="488950">
              <a:lnSpc>
                <a:spcPct val="90000"/>
              </a:lnSpc>
              <a:spcAft>
                <a:spcPct val="15000"/>
              </a:spcAft>
              <a:buChar char="••"/>
              <a:defRPr sz="1100">
                <a:solidFill>
                  <a:schemeClr val="lt1"/>
                </a:solidFill>
                <a:latin typeface="+mn-lt"/>
              </a:defRPr>
            </a:lvl2pPr>
            <a:lvl3pPr>
              <a:defRPr>
                <a:solidFill>
                  <a:schemeClr val="lt1"/>
                </a:solidFill>
                <a:latin typeface="+mn-lt"/>
              </a:defRPr>
            </a:lvl3pPr>
            <a:lvl4pPr>
              <a:defRPr>
                <a:solidFill>
                  <a:schemeClr val="lt1"/>
                </a:solidFill>
                <a:latin typeface="+mn-lt"/>
              </a:defRPr>
            </a:lvl4pPr>
            <a:lvl5pPr>
              <a:defRPr>
                <a:solidFill>
                  <a:schemeClr val="lt1"/>
                </a:solidFill>
                <a:latin typeface="+mn-lt"/>
              </a:defRPr>
            </a:lvl5pPr>
            <a:lvl6pPr>
              <a:defRPr>
                <a:solidFill>
                  <a:schemeClr val="lt1"/>
                </a:solidFill>
                <a:latin typeface="+mn-lt"/>
              </a:defRPr>
            </a:lvl6pPr>
            <a:lvl7pPr>
              <a:defRPr>
                <a:solidFill>
                  <a:schemeClr val="lt1"/>
                </a:solidFill>
                <a:latin typeface="+mn-lt"/>
              </a:defRPr>
            </a:lvl7pPr>
            <a:lvl8pPr>
              <a:defRPr>
                <a:solidFill>
                  <a:schemeClr val="lt1"/>
                </a:solidFill>
                <a:latin typeface="+mn-lt"/>
              </a:defRPr>
            </a:lvl8pPr>
            <a:lvl9pPr>
              <a:defRPr>
                <a:solidFill>
                  <a:schemeClr val="lt1"/>
                </a:solidFill>
                <a:latin typeface="+mn-lt"/>
              </a:defRPr>
            </a:lvl9pPr>
          </a:lstStyle>
          <a:p>
            <a:pPr algn="ctr">
              <a:defRPr/>
            </a:pPr>
            <a:r>
              <a:rPr lang="en-GB" sz="900" dirty="0" smtClean="0">
                <a:solidFill>
                  <a:schemeClr val="tx1"/>
                </a:solidFill>
              </a:rPr>
              <a:t>Collaborative Development to consider detailed implementation</a:t>
            </a:r>
          </a:p>
        </p:txBody>
      </p:sp>
      <p:cxnSp>
        <p:nvCxnSpPr>
          <p:cNvPr id="25" name="Straight Connector 24"/>
          <p:cNvCxnSpPr/>
          <p:nvPr/>
        </p:nvCxnSpPr>
        <p:spPr>
          <a:xfrm>
            <a:off x="6827085" y="3685689"/>
            <a:ext cx="0" cy="1615519"/>
          </a:xfrm>
          <a:prstGeom prst="line">
            <a:avLst/>
          </a:prstGeom>
          <a:ln w="19050">
            <a:solidFill>
              <a:srgbClr val="92D050"/>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flipV="1">
            <a:off x="813429" y="5287748"/>
            <a:ext cx="7331585" cy="6151"/>
          </a:xfrm>
          <a:prstGeom prst="line">
            <a:avLst/>
          </a:prstGeom>
          <a:ln w="19050">
            <a:solidFill>
              <a:srgbClr val="92D050"/>
            </a:solidFill>
          </a:ln>
        </p:spPr>
        <p:style>
          <a:lnRef idx="1">
            <a:schemeClr val="accent1"/>
          </a:lnRef>
          <a:fillRef idx="0">
            <a:schemeClr val="accent1"/>
          </a:fillRef>
          <a:effectRef idx="0">
            <a:schemeClr val="accent1"/>
          </a:effectRef>
          <a:fontRef idx="minor">
            <a:schemeClr val="tx1"/>
          </a:fontRef>
        </p:style>
      </p:cxnSp>
      <p:cxnSp>
        <p:nvCxnSpPr>
          <p:cNvPr id="2050" name="Straight Arrow Connector 2049"/>
          <p:cNvCxnSpPr/>
          <p:nvPr/>
        </p:nvCxnSpPr>
        <p:spPr>
          <a:xfrm>
            <a:off x="2626259" y="5287747"/>
            <a:ext cx="0" cy="288032"/>
          </a:xfrm>
          <a:prstGeom prst="straightConnector1">
            <a:avLst/>
          </a:prstGeom>
          <a:ln w="19050">
            <a:solidFill>
              <a:srgbClr val="92D050"/>
            </a:solidFill>
            <a:tailEnd type="arrow"/>
          </a:ln>
        </p:spPr>
        <p:style>
          <a:lnRef idx="1">
            <a:schemeClr val="accent1"/>
          </a:lnRef>
          <a:fillRef idx="0">
            <a:schemeClr val="accent1"/>
          </a:fillRef>
          <a:effectRef idx="0">
            <a:schemeClr val="accent1"/>
          </a:effectRef>
          <a:fontRef idx="minor">
            <a:schemeClr val="tx1"/>
          </a:fontRef>
        </p:style>
      </p:cxnSp>
      <p:cxnSp>
        <p:nvCxnSpPr>
          <p:cNvPr id="2053" name="Straight Arrow Connector 2052"/>
          <p:cNvCxnSpPr/>
          <p:nvPr/>
        </p:nvCxnSpPr>
        <p:spPr>
          <a:xfrm>
            <a:off x="4150019" y="5293899"/>
            <a:ext cx="0" cy="288032"/>
          </a:xfrm>
          <a:prstGeom prst="straightConnector1">
            <a:avLst/>
          </a:prstGeom>
          <a:ln w="19050">
            <a:solidFill>
              <a:srgbClr val="92D050"/>
            </a:solidFill>
            <a:tailEnd type="arrow"/>
          </a:ln>
        </p:spPr>
        <p:style>
          <a:lnRef idx="1">
            <a:schemeClr val="accent1"/>
          </a:lnRef>
          <a:fillRef idx="0">
            <a:schemeClr val="accent1"/>
          </a:fillRef>
          <a:effectRef idx="0">
            <a:schemeClr val="accent1"/>
          </a:effectRef>
          <a:fontRef idx="minor">
            <a:schemeClr val="tx1"/>
          </a:fontRef>
        </p:style>
      </p:cxnSp>
      <p:cxnSp>
        <p:nvCxnSpPr>
          <p:cNvPr id="2055" name="Straight Arrow Connector 2054"/>
          <p:cNvCxnSpPr/>
          <p:nvPr/>
        </p:nvCxnSpPr>
        <p:spPr>
          <a:xfrm>
            <a:off x="5450257" y="5292409"/>
            <a:ext cx="0" cy="288032"/>
          </a:xfrm>
          <a:prstGeom prst="straightConnector1">
            <a:avLst/>
          </a:prstGeom>
          <a:ln w="19050">
            <a:solidFill>
              <a:srgbClr val="92D050"/>
            </a:solidFill>
            <a:tailEnd type="arrow"/>
          </a:ln>
        </p:spPr>
        <p:style>
          <a:lnRef idx="1">
            <a:schemeClr val="accent1"/>
          </a:lnRef>
          <a:fillRef idx="0">
            <a:schemeClr val="accent1"/>
          </a:fillRef>
          <a:effectRef idx="0">
            <a:schemeClr val="accent1"/>
          </a:effectRef>
          <a:fontRef idx="minor">
            <a:schemeClr val="tx1"/>
          </a:fontRef>
        </p:style>
      </p:cxnSp>
      <p:cxnSp>
        <p:nvCxnSpPr>
          <p:cNvPr id="2057" name="Straight Arrow Connector 2056"/>
          <p:cNvCxnSpPr/>
          <p:nvPr/>
        </p:nvCxnSpPr>
        <p:spPr>
          <a:xfrm>
            <a:off x="6728702" y="5282785"/>
            <a:ext cx="0" cy="288032"/>
          </a:xfrm>
          <a:prstGeom prst="straightConnector1">
            <a:avLst/>
          </a:prstGeom>
          <a:ln w="19050">
            <a:solidFill>
              <a:srgbClr val="92D050"/>
            </a:solidFill>
            <a:tailEnd type="arrow"/>
          </a:ln>
        </p:spPr>
        <p:style>
          <a:lnRef idx="1">
            <a:schemeClr val="accent1"/>
          </a:lnRef>
          <a:fillRef idx="0">
            <a:schemeClr val="accent1"/>
          </a:fillRef>
          <a:effectRef idx="0">
            <a:schemeClr val="accent1"/>
          </a:effectRef>
          <a:fontRef idx="minor">
            <a:schemeClr val="tx1"/>
          </a:fontRef>
        </p:style>
      </p:cxnSp>
      <p:cxnSp>
        <p:nvCxnSpPr>
          <p:cNvPr id="2059" name="Straight Arrow Connector 2058"/>
          <p:cNvCxnSpPr/>
          <p:nvPr/>
        </p:nvCxnSpPr>
        <p:spPr>
          <a:xfrm>
            <a:off x="8145014" y="5282785"/>
            <a:ext cx="0" cy="288032"/>
          </a:xfrm>
          <a:prstGeom prst="straightConnector1">
            <a:avLst/>
          </a:prstGeom>
          <a:ln w="19050">
            <a:solidFill>
              <a:srgbClr val="92D050"/>
            </a:solidFill>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a:off x="813429" y="5287747"/>
            <a:ext cx="0" cy="288032"/>
          </a:xfrm>
          <a:prstGeom prst="straightConnector1">
            <a:avLst/>
          </a:prstGeom>
          <a:ln w="19050">
            <a:solidFill>
              <a:srgbClr val="92D050"/>
            </a:solidFill>
            <a:tailEnd type="arrow"/>
          </a:ln>
        </p:spPr>
        <p:style>
          <a:lnRef idx="1">
            <a:schemeClr val="accent1"/>
          </a:lnRef>
          <a:fillRef idx="0">
            <a:schemeClr val="accent1"/>
          </a:fillRef>
          <a:effectRef idx="0">
            <a:schemeClr val="accent1"/>
          </a:effectRef>
          <a:fontRef idx="minor">
            <a:schemeClr val="tx1"/>
          </a:fontRef>
        </p:style>
      </p:cxnSp>
      <p:sp>
        <p:nvSpPr>
          <p:cNvPr id="26" name="Text Box 6"/>
          <p:cNvSpPr txBox="1">
            <a:spLocks noChangeArrowheads="1"/>
          </p:cNvSpPr>
          <p:nvPr/>
        </p:nvSpPr>
        <p:spPr bwMode="auto">
          <a:xfrm>
            <a:off x="309543" y="5645603"/>
            <a:ext cx="1447696" cy="348244"/>
          </a:xfrm>
          <a:prstGeom prst="rect">
            <a:avLst/>
          </a:prstGeom>
          <a:solidFill>
            <a:schemeClr val="bg1">
              <a:lumMod val="50000"/>
            </a:schemeClr>
          </a:solidFill>
        </p:spPr>
        <p:style>
          <a:lnRef idx="0">
            <a:scrgbClr r="0" g="0" b="0"/>
          </a:lnRef>
          <a:fillRef idx="0">
            <a:scrgbClr r="0" g="0" b="0"/>
          </a:fillRef>
          <a:effectRef idx="0">
            <a:scrgbClr r="0" g="0" b="0"/>
          </a:effectRef>
          <a:fontRef idx="minor">
            <a:schemeClr val="lt1"/>
          </a:fontRef>
        </p:style>
        <p:txBody>
          <a:bodyPr lIns="53340" tIns="53340" rIns="53340" bIns="53340" spcCol="1270"/>
          <a:lstStyle>
            <a:defPPr>
              <a:defRPr lang="en-GB"/>
            </a:defPPr>
            <a:lvl1pPr lvl="0" defTabSz="622300">
              <a:lnSpc>
                <a:spcPct val="90000"/>
              </a:lnSpc>
              <a:spcAft>
                <a:spcPct val="35000"/>
              </a:spcAft>
              <a:defRPr sz="1400"/>
            </a:lvl1pPr>
            <a:lvl2pPr marL="57150" lvl="1" indent="-57150" defTabSz="488950">
              <a:lnSpc>
                <a:spcPct val="90000"/>
              </a:lnSpc>
              <a:spcAft>
                <a:spcPct val="15000"/>
              </a:spcAft>
              <a:buChar char="••"/>
              <a:defRPr sz="1100"/>
            </a:lvl2pPr>
          </a:lstStyle>
          <a:p>
            <a:pPr algn="ctr">
              <a:spcAft>
                <a:spcPts val="0"/>
              </a:spcAft>
              <a:defRPr/>
            </a:pPr>
            <a:r>
              <a:rPr lang="en-GB" sz="900" dirty="0" smtClean="0"/>
              <a:t>Supplier and generator set-up</a:t>
            </a:r>
          </a:p>
        </p:txBody>
      </p:sp>
    </p:spTree>
    <p:extLst>
      <p:ext uri="{BB962C8B-B14F-4D97-AF65-F5344CB8AC3E}">
        <p14:creationId xmlns:p14="http://schemas.microsoft.com/office/powerpoint/2010/main" val="302886265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95536" y="620688"/>
            <a:ext cx="5400675" cy="504825"/>
          </a:xfrm>
        </p:spPr>
        <p:txBody>
          <a:bodyPr/>
          <a:lstStyle/>
          <a:p>
            <a:r>
              <a:rPr lang="en-GB" dirty="0" smtClean="0">
                <a:solidFill>
                  <a:srgbClr val="0070C0"/>
                </a:solidFill>
              </a:rPr>
              <a:t>4. Sample process map </a:t>
            </a:r>
            <a:endParaRPr lang="en-GB" dirty="0">
              <a:solidFill>
                <a:srgbClr val="0070C0"/>
              </a:solidFill>
            </a:endParaRPr>
          </a:p>
        </p:txBody>
      </p:sp>
      <p:sp>
        <p:nvSpPr>
          <p:cNvPr id="6" name="Text Placeholder 5"/>
          <p:cNvSpPr>
            <a:spLocks noGrp="1"/>
          </p:cNvSpPr>
          <p:nvPr>
            <p:ph type="body" idx="1"/>
          </p:nvPr>
        </p:nvSpPr>
        <p:spPr/>
        <p:txBody>
          <a:bodyPr/>
          <a:lstStyle/>
          <a:p>
            <a:endParaRPr lang="en-GB"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536" y="1609320"/>
            <a:ext cx="7776864" cy="49460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9295942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1916832"/>
            <a:ext cx="7887516" cy="40324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itle 2"/>
          <p:cNvSpPr>
            <a:spLocks noGrp="1"/>
          </p:cNvSpPr>
          <p:nvPr>
            <p:ph type="title"/>
          </p:nvPr>
        </p:nvSpPr>
        <p:spPr>
          <a:xfrm>
            <a:off x="539552" y="620688"/>
            <a:ext cx="5400675" cy="504825"/>
          </a:xfrm>
        </p:spPr>
        <p:txBody>
          <a:bodyPr/>
          <a:lstStyle/>
          <a:p>
            <a:r>
              <a:rPr lang="en-GB" dirty="0" smtClean="0">
                <a:solidFill>
                  <a:srgbClr val="0070C0"/>
                </a:solidFill>
              </a:rPr>
              <a:t>5. Sample process map </a:t>
            </a:r>
            <a:endParaRPr lang="en-GB" dirty="0">
              <a:solidFill>
                <a:srgbClr val="0070C0"/>
              </a:solidFill>
            </a:endParaRPr>
          </a:p>
        </p:txBody>
      </p:sp>
    </p:spTree>
    <p:extLst>
      <p:ext uri="{BB962C8B-B14F-4D97-AF65-F5344CB8AC3E}">
        <p14:creationId xmlns:p14="http://schemas.microsoft.com/office/powerpoint/2010/main" val="29479667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60495" y="5137314"/>
            <a:ext cx="8784976" cy="145966"/>
          </a:xfrm>
          <a:prstGeom prst="rect">
            <a:avLst/>
          </a:prstGeom>
          <a:gradFill flip="none" rotWithShape="1">
            <a:gsLst>
              <a:gs pos="0">
                <a:srgbClr val="4F81BD">
                  <a:tint val="66000"/>
                  <a:satMod val="160000"/>
                </a:srgbClr>
              </a:gs>
              <a:gs pos="50000">
                <a:srgbClr val="4F81BD">
                  <a:tint val="44500"/>
                  <a:satMod val="160000"/>
                </a:srgbClr>
              </a:gs>
              <a:gs pos="100000">
                <a:srgbClr val="4F81BD">
                  <a:tint val="23500"/>
                  <a:satMod val="160000"/>
                </a:srgbClr>
              </a:gs>
            </a:gsLst>
            <a:path path="circle">
              <a:fillToRect l="100000" b="100000"/>
            </a:path>
            <a:tileRect t="-100000" r="-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b="1" dirty="0">
                <a:solidFill>
                  <a:schemeClr val="tx1"/>
                </a:solidFill>
              </a:rPr>
              <a:t>DECC/FACILITATORS REVIEW INPUTS AND DEVELOP </a:t>
            </a:r>
            <a:r>
              <a:rPr lang="en-GB" sz="1000" b="1" dirty="0" smtClean="0">
                <a:solidFill>
                  <a:schemeClr val="tx1"/>
                </a:solidFill>
              </a:rPr>
              <a:t>DRAFT OUTPUTS</a:t>
            </a:r>
            <a:endParaRPr lang="en-GB" sz="1000" b="1" dirty="0">
              <a:solidFill>
                <a:schemeClr val="tx1"/>
              </a:solidFill>
            </a:endParaRPr>
          </a:p>
        </p:txBody>
      </p:sp>
      <p:sp>
        <p:nvSpPr>
          <p:cNvPr id="4" name="Rectangle 3"/>
          <p:cNvSpPr/>
          <p:nvPr/>
        </p:nvSpPr>
        <p:spPr>
          <a:xfrm>
            <a:off x="168942" y="4430820"/>
            <a:ext cx="8784976" cy="70817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sz="1100" dirty="0" smtClean="0">
              <a:solidFill>
                <a:schemeClr val="tx1"/>
              </a:solidFill>
            </a:endParaRPr>
          </a:p>
          <a:p>
            <a:r>
              <a:rPr lang="en-GB" sz="1100" dirty="0" smtClean="0">
                <a:solidFill>
                  <a:schemeClr val="tx1"/>
                </a:solidFill>
              </a:rPr>
              <a:t>w/c 21 Oct	</a:t>
            </a:r>
            <a:r>
              <a:rPr lang="en-GB" sz="1100" b="1" dirty="0" smtClean="0">
                <a:solidFill>
                  <a:srgbClr val="0070C0"/>
                </a:solidFill>
              </a:rPr>
              <a:t>CfD allocation </a:t>
            </a:r>
            <a:endParaRPr lang="en-GB" sz="1100" b="1" dirty="0">
              <a:solidFill>
                <a:srgbClr val="0070C0"/>
              </a:solidFill>
            </a:endParaRPr>
          </a:p>
          <a:p>
            <a:r>
              <a:rPr lang="en-GB" sz="1100" dirty="0" smtClean="0">
                <a:solidFill>
                  <a:schemeClr val="tx1"/>
                </a:solidFill>
              </a:rPr>
              <a:t>	Weds	Allocation </a:t>
            </a:r>
            <a:r>
              <a:rPr lang="en-GB" sz="1100" dirty="0">
                <a:solidFill>
                  <a:schemeClr val="tx1"/>
                </a:solidFill>
              </a:rPr>
              <a:t>auctions, LCF </a:t>
            </a:r>
            <a:r>
              <a:rPr lang="en-GB" sz="1100" dirty="0" smtClean="0">
                <a:solidFill>
                  <a:schemeClr val="tx1"/>
                </a:solidFill>
              </a:rPr>
              <a:t>information </a:t>
            </a:r>
          </a:p>
          <a:p>
            <a:r>
              <a:rPr lang="en-GB" sz="1100" dirty="0">
                <a:solidFill>
                  <a:schemeClr val="tx1"/>
                </a:solidFill>
              </a:rPr>
              <a:t>	</a:t>
            </a:r>
            <a:r>
              <a:rPr lang="en-GB" sz="1100" dirty="0" smtClean="0">
                <a:solidFill>
                  <a:schemeClr val="tx1"/>
                </a:solidFill>
              </a:rPr>
              <a:t>Thu	</a:t>
            </a:r>
            <a:r>
              <a:rPr lang="en-GB" sz="1100" dirty="0">
                <a:solidFill>
                  <a:schemeClr val="tx1"/>
                </a:solidFill>
              </a:rPr>
              <a:t>Wash-up </a:t>
            </a:r>
            <a:r>
              <a:rPr lang="en-GB" sz="1100" dirty="0" smtClean="0">
                <a:solidFill>
                  <a:schemeClr val="tx1"/>
                </a:solidFill>
              </a:rPr>
              <a:t>session I</a:t>
            </a:r>
            <a:endParaRPr lang="en-GB" sz="1100" dirty="0">
              <a:solidFill>
                <a:schemeClr val="tx1"/>
              </a:solidFill>
            </a:endParaRPr>
          </a:p>
          <a:p>
            <a:endParaRPr lang="en-GB" sz="1100" dirty="0" smtClean="0">
              <a:solidFill>
                <a:schemeClr val="tx1"/>
              </a:solidFill>
            </a:endParaRPr>
          </a:p>
          <a:p>
            <a:r>
              <a:rPr lang="en-GB" sz="1100" dirty="0" smtClean="0">
                <a:solidFill>
                  <a:schemeClr val="tx1"/>
                </a:solidFill>
              </a:rPr>
              <a:t>	</a:t>
            </a:r>
            <a:endParaRPr lang="en-GB" sz="1100" dirty="0">
              <a:solidFill>
                <a:schemeClr val="tx1"/>
              </a:solidFill>
            </a:endParaRPr>
          </a:p>
        </p:txBody>
      </p:sp>
      <p:sp>
        <p:nvSpPr>
          <p:cNvPr id="5" name="Rectangle 4"/>
          <p:cNvSpPr/>
          <p:nvPr/>
        </p:nvSpPr>
        <p:spPr>
          <a:xfrm>
            <a:off x="168942" y="2710527"/>
            <a:ext cx="8784976" cy="79208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100" dirty="0" smtClean="0">
                <a:solidFill>
                  <a:schemeClr val="tx1"/>
                </a:solidFill>
              </a:rPr>
              <a:t>w/c 7 Oct 	</a:t>
            </a:r>
            <a:r>
              <a:rPr lang="en-GB" sz="1100" b="1" dirty="0" smtClean="0">
                <a:solidFill>
                  <a:srgbClr val="0070C0"/>
                </a:solidFill>
              </a:rPr>
              <a:t>Calculate, reconcile and invoice </a:t>
            </a:r>
          </a:p>
          <a:p>
            <a:r>
              <a:rPr lang="en-GB" sz="1100" dirty="0">
                <a:solidFill>
                  <a:schemeClr val="tx1"/>
                </a:solidFill>
              </a:rPr>
              <a:t>	</a:t>
            </a:r>
            <a:r>
              <a:rPr lang="en-GB" sz="1100" dirty="0" smtClean="0">
                <a:solidFill>
                  <a:schemeClr val="tx1"/>
                </a:solidFill>
              </a:rPr>
              <a:t> Weds	</a:t>
            </a:r>
            <a:r>
              <a:rPr lang="en-GB" sz="1100" dirty="0">
                <a:solidFill>
                  <a:schemeClr val="tx1"/>
                </a:solidFill>
              </a:rPr>
              <a:t>Reserve fund start-up </a:t>
            </a:r>
            <a:r>
              <a:rPr lang="en-GB" sz="1100" dirty="0" smtClean="0">
                <a:solidFill>
                  <a:schemeClr val="tx1"/>
                </a:solidFill>
              </a:rPr>
              <a:t>and management (AM) /  End-of </a:t>
            </a:r>
            <a:r>
              <a:rPr lang="en-GB" sz="1100" dirty="0">
                <a:solidFill>
                  <a:schemeClr val="tx1"/>
                </a:solidFill>
              </a:rPr>
              <a:t>-year </a:t>
            </a:r>
            <a:r>
              <a:rPr lang="en-GB" sz="1100" dirty="0" smtClean="0">
                <a:solidFill>
                  <a:schemeClr val="tx1"/>
                </a:solidFill>
              </a:rPr>
              <a:t>processes (reconciliation) – (PM)</a:t>
            </a:r>
            <a:endParaRPr lang="en-GB" sz="1100" dirty="0">
              <a:solidFill>
                <a:schemeClr val="tx1"/>
              </a:solidFill>
            </a:endParaRPr>
          </a:p>
        </p:txBody>
      </p:sp>
      <p:sp>
        <p:nvSpPr>
          <p:cNvPr id="6" name="Rectangle 5"/>
          <p:cNvSpPr/>
          <p:nvPr/>
        </p:nvSpPr>
        <p:spPr>
          <a:xfrm>
            <a:off x="184871" y="1772473"/>
            <a:ext cx="8779202" cy="79208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100" dirty="0" smtClean="0">
                <a:solidFill>
                  <a:schemeClr val="tx1"/>
                </a:solidFill>
              </a:rPr>
              <a:t>w/c 30 Sept	</a:t>
            </a:r>
            <a:r>
              <a:rPr lang="en-GB" sz="1100" b="1" dirty="0">
                <a:solidFill>
                  <a:srgbClr val="0070C0"/>
                </a:solidFill>
              </a:rPr>
              <a:t>Calculate, reconcile and invoice</a:t>
            </a:r>
          </a:p>
          <a:p>
            <a:r>
              <a:rPr lang="en-GB" sz="1100" dirty="0">
                <a:solidFill>
                  <a:schemeClr val="tx1"/>
                </a:solidFill>
              </a:rPr>
              <a:t>	</a:t>
            </a:r>
            <a:r>
              <a:rPr lang="en-GB" sz="1100" dirty="0" smtClean="0">
                <a:solidFill>
                  <a:schemeClr val="tx1"/>
                </a:solidFill>
              </a:rPr>
              <a:t>Weds 	End to end high-level process map and interfaces (AM) / Supplier and generator set-up (collateral) - (PM)</a:t>
            </a:r>
          </a:p>
          <a:p>
            <a:r>
              <a:rPr lang="en-GB" sz="1100" dirty="0">
                <a:solidFill>
                  <a:schemeClr val="tx1"/>
                </a:solidFill>
              </a:rPr>
              <a:t>	</a:t>
            </a:r>
            <a:r>
              <a:rPr lang="en-GB" sz="1100" dirty="0" smtClean="0">
                <a:solidFill>
                  <a:schemeClr val="tx1"/>
                </a:solidFill>
              </a:rPr>
              <a:t>Thu 	Handling of payments and invoicing (AM) /  disputes (PM)</a:t>
            </a:r>
            <a:endParaRPr lang="en-GB" sz="1100" dirty="0">
              <a:solidFill>
                <a:schemeClr val="tx1"/>
              </a:solidFill>
            </a:endParaRPr>
          </a:p>
        </p:txBody>
      </p:sp>
      <p:sp>
        <p:nvSpPr>
          <p:cNvPr id="9" name="Rectangle 8"/>
          <p:cNvSpPr/>
          <p:nvPr/>
        </p:nvSpPr>
        <p:spPr>
          <a:xfrm>
            <a:off x="188599" y="1628800"/>
            <a:ext cx="8784976" cy="145966"/>
          </a:xfrm>
          <a:prstGeom prst="rect">
            <a:avLst/>
          </a:prstGeom>
          <a:gradFill flip="none" rotWithShape="1">
            <a:gsLst>
              <a:gs pos="0">
                <a:srgbClr val="4F81BD">
                  <a:tint val="66000"/>
                  <a:satMod val="160000"/>
                </a:srgbClr>
              </a:gs>
              <a:gs pos="50000">
                <a:srgbClr val="4F81BD">
                  <a:tint val="44500"/>
                  <a:satMod val="160000"/>
                </a:srgbClr>
              </a:gs>
              <a:gs pos="100000">
                <a:srgbClr val="4F81BD">
                  <a:tint val="23500"/>
                  <a:satMod val="160000"/>
                </a:srgbClr>
              </a:gs>
            </a:gsLst>
            <a:path path="circle">
              <a:fillToRect l="100000" b="100000"/>
            </a:path>
            <a:tileRect t="-100000" r="-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b="1" dirty="0" smtClean="0">
                <a:solidFill>
                  <a:schemeClr val="tx1"/>
                </a:solidFill>
              </a:rPr>
              <a:t>DECC/FACILITATORS REVIEW INPUTS AND DEVELOP PELIMINARY OUTPUTS</a:t>
            </a:r>
            <a:endParaRPr lang="en-GB" sz="1000" b="1" dirty="0">
              <a:solidFill>
                <a:schemeClr val="tx1"/>
              </a:solidFill>
            </a:endParaRPr>
          </a:p>
        </p:txBody>
      </p:sp>
      <p:sp>
        <p:nvSpPr>
          <p:cNvPr id="10" name="Rectangle 9"/>
          <p:cNvSpPr/>
          <p:nvPr/>
        </p:nvSpPr>
        <p:spPr>
          <a:xfrm>
            <a:off x="184871" y="2564561"/>
            <a:ext cx="8769047" cy="145966"/>
          </a:xfrm>
          <a:prstGeom prst="rect">
            <a:avLst/>
          </a:prstGeom>
          <a:gradFill flip="none" rotWithShape="1">
            <a:gsLst>
              <a:gs pos="0">
                <a:srgbClr val="4F81BD">
                  <a:tint val="66000"/>
                  <a:satMod val="160000"/>
                </a:srgbClr>
              </a:gs>
              <a:gs pos="50000">
                <a:srgbClr val="4F81BD">
                  <a:tint val="44500"/>
                  <a:satMod val="160000"/>
                </a:srgbClr>
              </a:gs>
              <a:gs pos="100000">
                <a:srgbClr val="4F81BD">
                  <a:tint val="23500"/>
                  <a:satMod val="160000"/>
                </a:srgbClr>
              </a:gs>
            </a:gsLst>
            <a:path path="circle">
              <a:fillToRect l="100000" b="100000"/>
            </a:path>
            <a:tileRect t="-100000" r="-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b="1" dirty="0" smtClean="0">
                <a:solidFill>
                  <a:schemeClr val="tx1"/>
                </a:solidFill>
              </a:rPr>
              <a:t>DECC/FACILITATORS REVIEW INPUTS AND DEVELOP PELIMINARY OUTPUTS</a:t>
            </a:r>
            <a:endParaRPr lang="en-GB" sz="1000" b="1" dirty="0">
              <a:solidFill>
                <a:schemeClr val="tx1"/>
              </a:solidFill>
            </a:endParaRPr>
          </a:p>
        </p:txBody>
      </p:sp>
      <p:sp>
        <p:nvSpPr>
          <p:cNvPr id="11" name="Rectangle 10"/>
          <p:cNvSpPr/>
          <p:nvPr/>
        </p:nvSpPr>
        <p:spPr>
          <a:xfrm>
            <a:off x="168942" y="3502615"/>
            <a:ext cx="8784976" cy="145966"/>
          </a:xfrm>
          <a:prstGeom prst="rect">
            <a:avLst/>
          </a:prstGeom>
          <a:gradFill flip="none" rotWithShape="1">
            <a:gsLst>
              <a:gs pos="0">
                <a:srgbClr val="4F81BD">
                  <a:tint val="66000"/>
                  <a:satMod val="160000"/>
                </a:srgbClr>
              </a:gs>
              <a:gs pos="50000">
                <a:srgbClr val="4F81BD">
                  <a:tint val="44500"/>
                  <a:satMod val="160000"/>
                </a:srgbClr>
              </a:gs>
              <a:gs pos="100000">
                <a:srgbClr val="4F81BD">
                  <a:tint val="23500"/>
                  <a:satMod val="160000"/>
                </a:srgbClr>
              </a:gs>
            </a:gsLst>
            <a:path path="circle">
              <a:fillToRect l="100000" b="100000"/>
            </a:path>
            <a:tileRect t="-100000" r="-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b="1" dirty="0" smtClean="0">
                <a:solidFill>
                  <a:schemeClr val="tx1"/>
                </a:solidFill>
              </a:rPr>
              <a:t>DECC/FACILITATORS REVIEW INPUTS AND DEVELOP PELIMINARY OUTPUTS</a:t>
            </a:r>
            <a:endParaRPr lang="en-GB" sz="1000" b="1" dirty="0">
              <a:solidFill>
                <a:schemeClr val="tx1"/>
              </a:solidFill>
            </a:endParaRPr>
          </a:p>
        </p:txBody>
      </p:sp>
      <p:sp>
        <p:nvSpPr>
          <p:cNvPr id="12" name="Rectangle 11"/>
          <p:cNvSpPr/>
          <p:nvPr/>
        </p:nvSpPr>
        <p:spPr>
          <a:xfrm>
            <a:off x="168942" y="4249752"/>
            <a:ext cx="8784976" cy="145966"/>
          </a:xfrm>
          <a:prstGeom prst="rect">
            <a:avLst/>
          </a:prstGeom>
          <a:gradFill flip="none" rotWithShape="1">
            <a:gsLst>
              <a:gs pos="0">
                <a:srgbClr val="4F81BD">
                  <a:tint val="66000"/>
                  <a:satMod val="160000"/>
                </a:srgbClr>
              </a:gs>
              <a:gs pos="50000">
                <a:srgbClr val="4F81BD">
                  <a:tint val="44500"/>
                  <a:satMod val="160000"/>
                </a:srgbClr>
              </a:gs>
              <a:gs pos="100000">
                <a:srgbClr val="4F81BD">
                  <a:tint val="23500"/>
                  <a:satMod val="160000"/>
                </a:srgbClr>
              </a:gs>
            </a:gsLst>
            <a:path path="circle">
              <a:fillToRect l="100000" b="100000"/>
            </a:path>
            <a:tileRect t="-100000" r="-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b="1" dirty="0" smtClean="0">
                <a:solidFill>
                  <a:schemeClr val="tx1"/>
                </a:solidFill>
              </a:rPr>
              <a:t>DECC/FACILITATORS REVIEW INPUTS AND DEVELOP PELIMINARY OUTPUTS</a:t>
            </a:r>
            <a:endParaRPr lang="en-GB" sz="1000" b="1" dirty="0">
              <a:solidFill>
                <a:schemeClr val="tx1"/>
              </a:solidFill>
            </a:endParaRPr>
          </a:p>
        </p:txBody>
      </p:sp>
      <p:sp>
        <p:nvSpPr>
          <p:cNvPr id="13" name="Rectangle 12"/>
          <p:cNvSpPr/>
          <p:nvPr/>
        </p:nvSpPr>
        <p:spPr>
          <a:xfrm>
            <a:off x="160495" y="5288995"/>
            <a:ext cx="8776529" cy="64807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100" dirty="0" smtClean="0">
                <a:solidFill>
                  <a:schemeClr val="tx1"/>
                </a:solidFill>
              </a:rPr>
              <a:t>w/c 28 Oct	</a:t>
            </a:r>
            <a:r>
              <a:rPr lang="en-GB" sz="1100" b="1" dirty="0" smtClean="0">
                <a:solidFill>
                  <a:srgbClr val="0070C0"/>
                </a:solidFill>
              </a:rPr>
              <a:t>Wash up session</a:t>
            </a:r>
            <a:endParaRPr lang="en-GB" sz="1100" b="1" dirty="0">
              <a:solidFill>
                <a:srgbClr val="0070C0"/>
              </a:solidFill>
            </a:endParaRPr>
          </a:p>
          <a:p>
            <a:r>
              <a:rPr lang="en-GB" sz="1100" dirty="0" smtClean="0">
                <a:solidFill>
                  <a:schemeClr val="tx1"/>
                </a:solidFill>
              </a:rPr>
              <a:t>	Weds</a:t>
            </a:r>
            <a:r>
              <a:rPr lang="en-GB" sz="1100" dirty="0">
                <a:solidFill>
                  <a:schemeClr val="tx1"/>
                </a:solidFill>
              </a:rPr>
              <a:t>	 </a:t>
            </a:r>
            <a:r>
              <a:rPr lang="en-GB" sz="1100" dirty="0" smtClean="0">
                <a:solidFill>
                  <a:schemeClr val="tx1"/>
                </a:solidFill>
              </a:rPr>
              <a:t>Wash-up session  II		</a:t>
            </a:r>
            <a:endParaRPr lang="en-GB" sz="1100" dirty="0">
              <a:solidFill>
                <a:schemeClr val="tx1"/>
              </a:solidFill>
            </a:endParaRPr>
          </a:p>
        </p:txBody>
      </p:sp>
      <p:sp>
        <p:nvSpPr>
          <p:cNvPr id="16" name="Rectangle 15"/>
          <p:cNvSpPr/>
          <p:nvPr/>
        </p:nvSpPr>
        <p:spPr>
          <a:xfrm>
            <a:off x="323529" y="332656"/>
            <a:ext cx="6624736" cy="769441"/>
          </a:xfrm>
          <a:prstGeom prst="rect">
            <a:avLst/>
          </a:prstGeom>
        </p:spPr>
        <p:txBody>
          <a:bodyPr wrap="square">
            <a:spAutoFit/>
          </a:bodyPr>
          <a:lstStyle/>
          <a:p>
            <a:r>
              <a:rPr lang="en-GB" sz="2200" b="1" dirty="0" smtClean="0">
                <a:solidFill>
                  <a:srgbClr val="0070C0"/>
                </a:solidFill>
              </a:rPr>
              <a:t>6. CfD workshops – indicative programme overview </a:t>
            </a:r>
            <a:endParaRPr lang="en-GB" sz="2200" b="1" dirty="0">
              <a:solidFill>
                <a:srgbClr val="0070C0"/>
              </a:solidFill>
            </a:endParaRPr>
          </a:p>
        </p:txBody>
      </p:sp>
      <p:sp>
        <p:nvSpPr>
          <p:cNvPr id="15" name="Rectangle 14"/>
          <p:cNvSpPr/>
          <p:nvPr/>
        </p:nvSpPr>
        <p:spPr>
          <a:xfrm>
            <a:off x="173814" y="3651210"/>
            <a:ext cx="8784976" cy="59854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sz="1100" dirty="0" smtClean="0">
              <a:solidFill>
                <a:schemeClr val="tx1"/>
              </a:solidFill>
            </a:endParaRPr>
          </a:p>
          <a:p>
            <a:r>
              <a:rPr lang="en-GB" sz="1100" dirty="0" smtClean="0">
                <a:solidFill>
                  <a:schemeClr val="tx1"/>
                </a:solidFill>
              </a:rPr>
              <a:t>w/c 14 Oct 	</a:t>
            </a:r>
            <a:r>
              <a:rPr lang="en-GB" sz="1100" b="1" dirty="0" smtClean="0">
                <a:solidFill>
                  <a:srgbClr val="0070C0"/>
                </a:solidFill>
              </a:rPr>
              <a:t>CfD eligibility and appeal</a:t>
            </a:r>
          </a:p>
          <a:p>
            <a:r>
              <a:rPr lang="en-GB" sz="1100" dirty="0">
                <a:solidFill>
                  <a:schemeClr val="tx1"/>
                </a:solidFill>
              </a:rPr>
              <a:t>	</a:t>
            </a:r>
            <a:r>
              <a:rPr lang="en-GB" sz="1100" dirty="0" smtClean="0">
                <a:solidFill>
                  <a:schemeClr val="tx1"/>
                </a:solidFill>
              </a:rPr>
              <a:t>Weds	</a:t>
            </a:r>
            <a:r>
              <a:rPr lang="en-GB" sz="1100" dirty="0" err="1" smtClean="0">
                <a:solidFill>
                  <a:schemeClr val="tx1"/>
                </a:solidFill>
              </a:rPr>
              <a:t>CfD</a:t>
            </a:r>
            <a:r>
              <a:rPr lang="en-GB" sz="1100" dirty="0" smtClean="0">
                <a:solidFill>
                  <a:schemeClr val="tx1"/>
                </a:solidFill>
              </a:rPr>
              <a:t> eligibility and appeals 	 	</a:t>
            </a:r>
            <a:endParaRPr lang="en-GB" sz="1100" dirty="0">
              <a:solidFill>
                <a:schemeClr val="tx1"/>
              </a:solidFill>
            </a:endParaRPr>
          </a:p>
          <a:p>
            <a:r>
              <a:rPr lang="en-GB" sz="1100" dirty="0" smtClean="0">
                <a:solidFill>
                  <a:schemeClr val="tx1"/>
                </a:solidFill>
              </a:rPr>
              <a:t>	Thu	</a:t>
            </a:r>
            <a:r>
              <a:rPr lang="en-GB" sz="1100" dirty="0">
                <a:solidFill>
                  <a:schemeClr val="tx1"/>
                </a:solidFill>
              </a:rPr>
              <a:t>Allocation FCFS, LCF </a:t>
            </a:r>
            <a:r>
              <a:rPr lang="en-GB" sz="1100" dirty="0" smtClean="0">
                <a:solidFill>
                  <a:schemeClr val="tx1"/>
                </a:solidFill>
              </a:rPr>
              <a:t>information</a:t>
            </a:r>
          </a:p>
          <a:p>
            <a:endParaRPr lang="en-GB" sz="1100" dirty="0">
              <a:solidFill>
                <a:schemeClr val="tx1"/>
              </a:solidFill>
            </a:endParaRPr>
          </a:p>
        </p:txBody>
      </p:sp>
      <p:sp>
        <p:nvSpPr>
          <p:cNvPr id="17" name="Rectangle 16"/>
          <p:cNvSpPr/>
          <p:nvPr/>
        </p:nvSpPr>
        <p:spPr>
          <a:xfrm>
            <a:off x="137909" y="5946714"/>
            <a:ext cx="8784976" cy="145966"/>
          </a:xfrm>
          <a:prstGeom prst="rect">
            <a:avLst/>
          </a:prstGeom>
          <a:gradFill flip="none" rotWithShape="1">
            <a:gsLst>
              <a:gs pos="0">
                <a:srgbClr val="4F81BD">
                  <a:tint val="66000"/>
                  <a:satMod val="160000"/>
                </a:srgbClr>
              </a:gs>
              <a:gs pos="50000">
                <a:srgbClr val="4F81BD">
                  <a:tint val="44500"/>
                  <a:satMod val="160000"/>
                </a:srgbClr>
              </a:gs>
              <a:gs pos="100000">
                <a:srgbClr val="4F81BD">
                  <a:tint val="23500"/>
                  <a:satMod val="160000"/>
                </a:srgbClr>
              </a:gs>
            </a:gsLst>
            <a:path path="circle">
              <a:fillToRect l="100000" b="100000"/>
            </a:path>
            <a:tileRect t="-100000" r="-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b="1" dirty="0">
                <a:solidFill>
                  <a:schemeClr val="tx1"/>
                </a:solidFill>
              </a:rPr>
              <a:t>DECC/FACILITATORS </a:t>
            </a:r>
            <a:r>
              <a:rPr lang="en-GB" sz="1000" b="1" dirty="0" smtClean="0">
                <a:solidFill>
                  <a:schemeClr val="tx1"/>
                </a:solidFill>
              </a:rPr>
              <a:t>DEVELOP OUTPUTS</a:t>
            </a:r>
            <a:endParaRPr lang="en-GB" sz="1000" b="1" dirty="0">
              <a:solidFill>
                <a:schemeClr val="tx1"/>
              </a:solidFill>
            </a:endParaRPr>
          </a:p>
        </p:txBody>
      </p:sp>
    </p:spTree>
    <p:extLst>
      <p:ext uri="{BB962C8B-B14F-4D97-AF65-F5344CB8AC3E}">
        <p14:creationId xmlns:p14="http://schemas.microsoft.com/office/powerpoint/2010/main" val="361515832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3529" y="332656"/>
            <a:ext cx="6624736" cy="461665"/>
          </a:xfrm>
          <a:prstGeom prst="rect">
            <a:avLst/>
          </a:prstGeom>
        </p:spPr>
        <p:txBody>
          <a:bodyPr wrap="square">
            <a:spAutoFit/>
          </a:bodyPr>
          <a:lstStyle/>
          <a:p>
            <a:r>
              <a:rPr lang="en-GB" sz="2400" b="1" dirty="0" smtClean="0">
                <a:solidFill>
                  <a:srgbClr val="0070C0"/>
                </a:solidFill>
              </a:rPr>
              <a:t>7. CfD workshops – next steps</a:t>
            </a:r>
            <a:endParaRPr lang="en-GB" sz="2400" b="1" dirty="0">
              <a:solidFill>
                <a:srgbClr val="0070C0"/>
              </a:solidFill>
            </a:endParaRPr>
          </a:p>
        </p:txBody>
      </p:sp>
      <p:sp>
        <p:nvSpPr>
          <p:cNvPr id="4" name="Text Placeholder 1"/>
          <p:cNvSpPr txBox="1">
            <a:spLocks/>
          </p:cNvSpPr>
          <p:nvPr/>
        </p:nvSpPr>
        <p:spPr>
          <a:xfrm>
            <a:off x="899592" y="1772816"/>
            <a:ext cx="7800900" cy="4176464"/>
          </a:xfrm>
          <a:prstGeom prst="rect">
            <a:avLst/>
          </a:prstGeom>
        </p:spPr>
        <p:txBody>
          <a:bodyPr/>
          <a:lstStyle>
            <a:lvl1pPr marL="342900" indent="-342900" algn="l" rtl="0" eaLnBrk="1" fontAlgn="base" hangingPunct="1">
              <a:spcBef>
                <a:spcPct val="20000"/>
              </a:spcBef>
              <a:spcAft>
                <a:spcPct val="0"/>
              </a:spcAft>
              <a:buChar char="•"/>
              <a:defRPr sz="1700">
                <a:solidFill>
                  <a:srgbClr val="7B7979"/>
                </a:solidFill>
                <a:latin typeface="+mn-lt"/>
                <a:ea typeface="+mn-ea"/>
                <a:cs typeface="+mn-cs"/>
              </a:defRPr>
            </a:lvl1pPr>
            <a:lvl2pPr marL="742950" indent="-285750" algn="l" rtl="0" eaLnBrk="1" fontAlgn="base" hangingPunct="1">
              <a:spcBef>
                <a:spcPct val="20000"/>
              </a:spcBef>
              <a:spcAft>
                <a:spcPct val="0"/>
              </a:spcAft>
              <a:buChar char="–"/>
              <a:defRPr sz="1700">
                <a:solidFill>
                  <a:srgbClr val="7B7979"/>
                </a:solidFill>
                <a:latin typeface="+mn-lt"/>
              </a:defRPr>
            </a:lvl2pPr>
            <a:lvl3pPr marL="1143000" indent="-228600" algn="l" rtl="0" eaLnBrk="1" fontAlgn="base" hangingPunct="1">
              <a:spcBef>
                <a:spcPct val="20000"/>
              </a:spcBef>
              <a:spcAft>
                <a:spcPct val="0"/>
              </a:spcAft>
              <a:buChar char="•"/>
              <a:defRPr sz="1700">
                <a:solidFill>
                  <a:srgbClr val="7B7979"/>
                </a:solidFill>
                <a:latin typeface="+mn-lt"/>
              </a:defRPr>
            </a:lvl3pPr>
            <a:lvl4pPr marL="1600200" indent="-228600" algn="l" rtl="0" eaLnBrk="1" fontAlgn="base" hangingPunct="1">
              <a:spcBef>
                <a:spcPct val="20000"/>
              </a:spcBef>
              <a:spcAft>
                <a:spcPct val="0"/>
              </a:spcAft>
              <a:buChar char="–"/>
              <a:defRPr sz="1700">
                <a:solidFill>
                  <a:srgbClr val="7B7979"/>
                </a:solidFill>
                <a:latin typeface="+mn-lt"/>
              </a:defRPr>
            </a:lvl4pPr>
            <a:lvl5pPr marL="2057400" indent="-228600" algn="l" rtl="0" eaLnBrk="1" fontAlgn="base" hangingPunct="1">
              <a:spcBef>
                <a:spcPct val="20000"/>
              </a:spcBef>
              <a:spcAft>
                <a:spcPct val="0"/>
              </a:spcAft>
              <a:buChar char="»"/>
              <a:defRPr sz="1700">
                <a:solidFill>
                  <a:srgbClr val="7B7979"/>
                </a:solidFill>
                <a:latin typeface="+mn-lt"/>
              </a:defRPr>
            </a:lvl5pPr>
            <a:lvl6pPr marL="2514600" indent="-228600" algn="l" rtl="0" eaLnBrk="1" fontAlgn="base" hangingPunct="1">
              <a:spcBef>
                <a:spcPct val="20000"/>
              </a:spcBef>
              <a:spcAft>
                <a:spcPct val="0"/>
              </a:spcAft>
              <a:buChar char="»"/>
              <a:defRPr sz="1700">
                <a:solidFill>
                  <a:srgbClr val="7B7979"/>
                </a:solidFill>
                <a:latin typeface="+mn-lt"/>
              </a:defRPr>
            </a:lvl6pPr>
            <a:lvl7pPr marL="2971800" indent="-228600" algn="l" rtl="0" eaLnBrk="1" fontAlgn="base" hangingPunct="1">
              <a:spcBef>
                <a:spcPct val="20000"/>
              </a:spcBef>
              <a:spcAft>
                <a:spcPct val="0"/>
              </a:spcAft>
              <a:buChar char="»"/>
              <a:defRPr sz="1700">
                <a:solidFill>
                  <a:srgbClr val="7B7979"/>
                </a:solidFill>
                <a:latin typeface="+mn-lt"/>
              </a:defRPr>
            </a:lvl7pPr>
            <a:lvl8pPr marL="3429000" indent="-228600" algn="l" rtl="0" eaLnBrk="1" fontAlgn="base" hangingPunct="1">
              <a:spcBef>
                <a:spcPct val="20000"/>
              </a:spcBef>
              <a:spcAft>
                <a:spcPct val="0"/>
              </a:spcAft>
              <a:buChar char="»"/>
              <a:defRPr sz="1700">
                <a:solidFill>
                  <a:srgbClr val="7B7979"/>
                </a:solidFill>
                <a:latin typeface="+mn-lt"/>
              </a:defRPr>
            </a:lvl8pPr>
            <a:lvl9pPr marL="3886200" indent="-228600" algn="l" rtl="0" eaLnBrk="1" fontAlgn="base" hangingPunct="1">
              <a:spcBef>
                <a:spcPct val="20000"/>
              </a:spcBef>
              <a:spcAft>
                <a:spcPct val="0"/>
              </a:spcAft>
              <a:buChar char="»"/>
              <a:defRPr sz="1700">
                <a:solidFill>
                  <a:srgbClr val="7B7979"/>
                </a:solidFill>
                <a:latin typeface="+mn-lt"/>
              </a:defRPr>
            </a:lvl9pPr>
          </a:lstStyle>
          <a:p>
            <a:r>
              <a:rPr lang="en-GB" dirty="0" smtClean="0"/>
              <a:t>Suite of Process maps:  from </a:t>
            </a:r>
            <a:r>
              <a:rPr lang="en-GB" dirty="0" smtClean="0">
                <a:solidFill>
                  <a:schemeClr val="bg1">
                    <a:lumMod val="50000"/>
                  </a:schemeClr>
                </a:solidFill>
              </a:rPr>
              <a:t>w/c 16 Sep </a:t>
            </a:r>
            <a:r>
              <a:rPr lang="en-GB" dirty="0" smtClean="0"/>
              <a:t>start to upload the draft process maps on the Collaborative Development website</a:t>
            </a:r>
          </a:p>
          <a:p>
            <a:pPr marL="0" indent="0">
              <a:buNone/>
            </a:pPr>
            <a:endParaRPr lang="en-GB" dirty="0" smtClean="0"/>
          </a:p>
          <a:p>
            <a:r>
              <a:rPr lang="en-GB" dirty="0" smtClean="0"/>
              <a:t>Workshops:  1 October – 29 October</a:t>
            </a:r>
          </a:p>
          <a:p>
            <a:pPr marL="0" indent="0">
              <a:buNone/>
            </a:pPr>
            <a:endParaRPr lang="en-GB" dirty="0" smtClean="0"/>
          </a:p>
          <a:p>
            <a:r>
              <a:rPr lang="en-GB" dirty="0" smtClean="0"/>
              <a:t>Outputs to be published late December before consultation closes</a:t>
            </a:r>
          </a:p>
          <a:p>
            <a:pPr lvl="1">
              <a:buFont typeface="+mj-lt"/>
              <a:buAutoNum type="alphaLcParenR"/>
            </a:pPr>
            <a:r>
              <a:rPr lang="en-GB" dirty="0" smtClean="0"/>
              <a:t>Implementation timeline</a:t>
            </a:r>
          </a:p>
          <a:p>
            <a:pPr lvl="1">
              <a:buFont typeface="+mj-lt"/>
              <a:buAutoNum type="alphaLcParenR"/>
            </a:pPr>
            <a:r>
              <a:rPr lang="en-GB" dirty="0" err="1" smtClean="0"/>
              <a:t>CfD</a:t>
            </a:r>
            <a:r>
              <a:rPr lang="en-GB" dirty="0" smtClean="0"/>
              <a:t> operating model	</a:t>
            </a:r>
          </a:p>
          <a:p>
            <a:pPr marL="457200" lvl="1" indent="0">
              <a:buNone/>
            </a:pPr>
            <a:r>
              <a:rPr lang="en-GB" dirty="0" smtClean="0"/>
              <a:t> </a:t>
            </a:r>
          </a:p>
          <a:p>
            <a:r>
              <a:rPr lang="en-GB" dirty="0" smtClean="0"/>
              <a:t>Follow-up: outputs to be fed into consultation response</a:t>
            </a:r>
          </a:p>
          <a:p>
            <a:pPr marL="0" indent="0">
              <a:buNone/>
            </a:pPr>
            <a:endParaRPr lang="en-GB" dirty="0" smtClean="0"/>
          </a:p>
          <a:p>
            <a:pPr marL="0" indent="0">
              <a:buFontTx/>
              <a:buNone/>
            </a:pPr>
            <a:endParaRPr lang="en-GB" dirty="0" smtClean="0"/>
          </a:p>
          <a:p>
            <a:pPr marL="0" indent="0">
              <a:buFontTx/>
              <a:buNone/>
            </a:pPr>
            <a:endParaRPr lang="en-GB" dirty="0" smtClean="0"/>
          </a:p>
          <a:p>
            <a:pPr marL="0" indent="0">
              <a:buFontTx/>
              <a:buNone/>
            </a:pPr>
            <a:endParaRPr lang="en-GB" dirty="0" smtClean="0"/>
          </a:p>
          <a:p>
            <a:pPr marL="0" indent="0">
              <a:buFontTx/>
              <a:buNone/>
            </a:pPr>
            <a:endParaRPr lang="en-GB" dirty="0" smtClean="0"/>
          </a:p>
          <a:p>
            <a:pPr marL="0" indent="0">
              <a:buFontTx/>
              <a:buNone/>
            </a:pPr>
            <a:endParaRPr lang="en-GB" dirty="0" smtClean="0"/>
          </a:p>
          <a:p>
            <a:pPr marL="0" indent="0">
              <a:buFontTx/>
              <a:buNone/>
            </a:pPr>
            <a:endParaRPr lang="en-GB" dirty="0" smtClean="0"/>
          </a:p>
          <a:p>
            <a:pPr marL="0" indent="0">
              <a:buFontTx/>
              <a:buNone/>
            </a:pPr>
            <a:endParaRPr lang="en-GB" dirty="0" smtClean="0"/>
          </a:p>
          <a:p>
            <a:pPr marL="0" indent="0">
              <a:buFontTx/>
              <a:buNone/>
            </a:pPr>
            <a:endParaRPr lang="en-GB" dirty="0" smtClean="0"/>
          </a:p>
          <a:p>
            <a:endParaRPr lang="en-GB" dirty="0" smtClean="0"/>
          </a:p>
          <a:p>
            <a:endParaRPr lang="en-GB" dirty="0" smtClean="0"/>
          </a:p>
          <a:p>
            <a:endParaRPr lang="en-GB" dirty="0"/>
          </a:p>
        </p:txBody>
      </p:sp>
    </p:spTree>
    <p:extLst>
      <p:ext uri="{BB962C8B-B14F-4D97-AF65-F5344CB8AC3E}">
        <p14:creationId xmlns:p14="http://schemas.microsoft.com/office/powerpoint/2010/main" val="4201639085"/>
      </p:ext>
    </p:extLst>
  </p:cSld>
  <p:clrMapOvr>
    <a:masterClrMapping/>
  </p:clrMapOvr>
</p:sld>
</file>

<file path=ppt/theme/theme1.xml><?xml version="1.0" encoding="utf-8"?>
<a:theme xmlns:a="http://schemas.openxmlformats.org/drawingml/2006/main" name="decc_ppt_template">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5852</TotalTime>
  <Words>531</Words>
  <Application>Microsoft Office PowerPoint</Application>
  <PresentationFormat>On-screen Show (4:3)</PresentationFormat>
  <Paragraphs>121</Paragraphs>
  <Slides>8</Slides>
  <Notes>6</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decc_ppt_template</vt:lpstr>
      <vt:lpstr>CfD Collaborative Development workshops</vt:lpstr>
      <vt:lpstr>1. CfD collaborative development </vt:lpstr>
      <vt:lpstr>2. Process mapping </vt:lpstr>
      <vt:lpstr>PowerPoint Presentation</vt:lpstr>
      <vt:lpstr>4. Sample process map </vt:lpstr>
      <vt:lpstr>5. Sample process map </vt:lpstr>
      <vt:lpstr>PowerPoint Presentation</vt:lpstr>
      <vt:lpstr>PowerPoint Presentation</vt:lpstr>
    </vt:vector>
  </TitlesOfParts>
  <Company>DECC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CLICK TO ADD TITLE</dc:title>
  <dc:creator>Clark Stephen (Energy Markets &amp; Networks)</dc:creator>
  <cp:lastModifiedBy>Avery Lawrence (Energy Markets &amp; Networks)</cp:lastModifiedBy>
  <cp:revision>225</cp:revision>
  <cp:lastPrinted>2013-09-09T10:58:20Z</cp:lastPrinted>
  <dcterms:created xsi:type="dcterms:W3CDTF">2013-02-20T10:58:30Z</dcterms:created>
  <dcterms:modified xsi:type="dcterms:W3CDTF">2013-09-13T15:26:41Z</dcterms:modified>
</cp:coreProperties>
</file>